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8" r:id="rId3"/>
    <p:sldId id="265" r:id="rId4"/>
    <p:sldId id="271" r:id="rId5"/>
    <p:sldId id="260" r:id="rId6"/>
    <p:sldId id="270" r:id="rId7"/>
    <p:sldId id="272" r:id="rId8"/>
    <p:sldId id="273" r:id="rId9"/>
  </p:sldIdLst>
  <p:sldSz cx="12193588" cy="6858000"/>
  <p:notesSz cx="13004800" cy="9753600"/>
  <p:defaultTextStyle>
    <a:defPPr>
      <a:defRPr lang="de-DE"/>
    </a:defPPr>
    <a:lvl1pPr marL="0" algn="l" defTabSz="382603">
      <a:defRPr sz="1450">
        <a:solidFill>
          <a:schemeClr val="tx1"/>
        </a:solidFill>
        <a:latin typeface="+mn-lt"/>
        <a:ea typeface="+mn-ea"/>
        <a:cs typeface="+mn-cs"/>
      </a:defRPr>
    </a:lvl1pPr>
    <a:lvl2pPr marL="382603" algn="l" defTabSz="382603">
      <a:defRPr sz="1450">
        <a:solidFill>
          <a:schemeClr val="tx1"/>
        </a:solidFill>
        <a:latin typeface="+mn-lt"/>
        <a:ea typeface="+mn-ea"/>
        <a:cs typeface="+mn-cs"/>
      </a:defRPr>
    </a:lvl2pPr>
    <a:lvl3pPr marL="765208" algn="l" defTabSz="382603">
      <a:defRPr sz="1450">
        <a:solidFill>
          <a:schemeClr val="tx1"/>
        </a:solidFill>
        <a:latin typeface="+mn-lt"/>
        <a:ea typeface="+mn-ea"/>
        <a:cs typeface="+mn-cs"/>
      </a:defRPr>
    </a:lvl3pPr>
    <a:lvl4pPr marL="1147811" algn="l" defTabSz="382603">
      <a:defRPr sz="1450">
        <a:solidFill>
          <a:schemeClr val="tx1"/>
        </a:solidFill>
        <a:latin typeface="+mn-lt"/>
        <a:ea typeface="+mn-ea"/>
        <a:cs typeface="+mn-cs"/>
      </a:defRPr>
    </a:lvl4pPr>
    <a:lvl5pPr marL="1530418" algn="l" defTabSz="382603">
      <a:defRPr sz="1450">
        <a:solidFill>
          <a:schemeClr val="tx1"/>
        </a:solidFill>
        <a:latin typeface="+mn-lt"/>
        <a:ea typeface="+mn-ea"/>
        <a:cs typeface="+mn-cs"/>
      </a:defRPr>
    </a:lvl5pPr>
    <a:lvl6pPr marL="1913021" algn="l" defTabSz="382603">
      <a:defRPr sz="1450">
        <a:solidFill>
          <a:schemeClr val="tx1"/>
        </a:solidFill>
        <a:latin typeface="+mn-lt"/>
        <a:ea typeface="+mn-ea"/>
        <a:cs typeface="+mn-cs"/>
      </a:defRPr>
    </a:lvl6pPr>
    <a:lvl7pPr marL="2295624" algn="l" defTabSz="382603">
      <a:defRPr sz="1450">
        <a:solidFill>
          <a:schemeClr val="tx1"/>
        </a:solidFill>
        <a:latin typeface="+mn-lt"/>
        <a:ea typeface="+mn-ea"/>
        <a:cs typeface="+mn-cs"/>
      </a:defRPr>
    </a:lvl7pPr>
    <a:lvl8pPr marL="2678227" algn="l" defTabSz="382603">
      <a:defRPr sz="1450">
        <a:solidFill>
          <a:schemeClr val="tx1"/>
        </a:solidFill>
        <a:latin typeface="+mn-lt"/>
        <a:ea typeface="+mn-ea"/>
        <a:cs typeface="+mn-cs"/>
      </a:defRPr>
    </a:lvl8pPr>
    <a:lvl9pPr marL="3060834" algn="l" defTabSz="382603">
      <a:defRPr sz="145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840" autoAdjust="0"/>
  </p:normalViewPr>
  <p:slideViewPr>
    <p:cSldViewPr>
      <p:cViewPr>
        <p:scale>
          <a:sx n="60" d="100"/>
          <a:sy n="60" d="100"/>
        </p:scale>
        <p:origin x="884" y="-404"/>
      </p:cViewPr>
      <p:guideLst>
        <p:guide orient="horz"/>
        <p:guide/>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5635625" cy="487363"/>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7366000" y="0"/>
            <a:ext cx="5635625" cy="487363"/>
          </a:xfrm>
          <a:prstGeom prst="rect">
            <a:avLst/>
          </a:prstGeom>
        </p:spPr>
        <p:txBody>
          <a:bodyPr vert="horz" lIns="91440" tIns="45720" rIns="91440" bIns="45720" rtlCol="0"/>
          <a:lstStyle>
            <a:lvl1pPr algn="r">
              <a:defRPr sz="1200"/>
            </a:lvl1pPr>
          </a:lstStyle>
          <a:p>
            <a:pPr>
              <a:defRPr/>
            </a:pPr>
            <a:fld id="{66C661A5-9AB9-1949-9B9A-C46C190AE8BF}" type="datetime1">
              <a:rPr lang="de-DE"/>
              <a:t>30.04.2026</a:t>
            </a:fld>
            <a:endParaRPr lang="de-DE"/>
          </a:p>
        </p:txBody>
      </p:sp>
      <p:sp>
        <p:nvSpPr>
          <p:cNvPr id="4" name="Folienbildplatzhalter 3"/>
          <p:cNvSpPr>
            <a:spLocks noGrp="1" noRot="1" noChangeAspect="1"/>
          </p:cNvSpPr>
          <p:nvPr>
            <p:ph type="sldImg" idx="2"/>
          </p:nvPr>
        </p:nvSpPr>
        <p:spPr bwMode="auto">
          <a:xfrm>
            <a:off x="3251200" y="731838"/>
            <a:ext cx="6502400" cy="36576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1300163" y="4632325"/>
            <a:ext cx="10404475" cy="4389438"/>
          </a:xfrm>
          <a:prstGeom prst="rect">
            <a:avLst/>
          </a:prstGeom>
        </p:spPr>
        <p:txBody>
          <a:bodyPr vert="horz" lIns="91440" tIns="45720" rIns="9144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9264650"/>
            <a:ext cx="5635625" cy="487363"/>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7366000" y="9264650"/>
            <a:ext cx="5635625" cy="487363"/>
          </a:xfrm>
          <a:prstGeom prst="rect">
            <a:avLst/>
          </a:prstGeom>
        </p:spPr>
        <p:txBody>
          <a:bodyPr vert="horz" lIns="91440" tIns="45720" rIns="91440" bIns="45720" rtlCol="0" anchor="b"/>
          <a:lstStyle>
            <a:lvl1pPr algn="r">
              <a:defRPr sz="1200"/>
            </a:lvl1pPr>
          </a:lstStyle>
          <a:p>
            <a:pPr>
              <a:defRPr/>
            </a:pPr>
            <a:fld id="{584A433B-D369-FE47-BCB2-D5C24AAD91F8}" type="slidenum">
              <a:rPr lang="de-DE"/>
              <a:t>‹Nr.›</a:t>
            </a:fld>
            <a:endParaRPr lang="de-DE"/>
          </a:p>
        </p:txBody>
      </p:sp>
    </p:spTree>
  </p:cSld>
  <p:clrMap bg1="lt1" tx1="dk1" bg2="lt2" tx2="dk2" accent1="accent1" accent2="accent2" accent3="accent3" accent4="accent4" accent5="accent5" accent6="accent6" hlink="hlink" folHlink="folHlink"/>
  <p:hf sldNum="0" hdr="0" ftr="0" dt="0"/>
  <p:notesStyle>
    <a:lvl1pPr marL="0" algn="l" defTabSz="382603">
      <a:defRPr sz="1050">
        <a:solidFill>
          <a:schemeClr val="tx1"/>
        </a:solidFill>
        <a:latin typeface="+mn-lt"/>
        <a:ea typeface="+mn-ea"/>
        <a:cs typeface="+mn-cs"/>
      </a:defRPr>
    </a:lvl1pPr>
    <a:lvl2pPr marL="382603" algn="l" defTabSz="382603">
      <a:defRPr sz="1050">
        <a:solidFill>
          <a:schemeClr val="tx1"/>
        </a:solidFill>
        <a:latin typeface="+mn-lt"/>
        <a:ea typeface="+mn-ea"/>
        <a:cs typeface="+mn-cs"/>
      </a:defRPr>
    </a:lvl2pPr>
    <a:lvl3pPr marL="765208" algn="l" defTabSz="382603">
      <a:defRPr sz="1050">
        <a:solidFill>
          <a:schemeClr val="tx1"/>
        </a:solidFill>
        <a:latin typeface="+mn-lt"/>
        <a:ea typeface="+mn-ea"/>
        <a:cs typeface="+mn-cs"/>
      </a:defRPr>
    </a:lvl3pPr>
    <a:lvl4pPr marL="1147811" algn="l" defTabSz="382603">
      <a:defRPr sz="1050">
        <a:solidFill>
          <a:schemeClr val="tx1"/>
        </a:solidFill>
        <a:latin typeface="+mn-lt"/>
        <a:ea typeface="+mn-ea"/>
        <a:cs typeface="+mn-cs"/>
      </a:defRPr>
    </a:lvl4pPr>
    <a:lvl5pPr marL="1530418" algn="l" defTabSz="382603">
      <a:defRPr sz="1050">
        <a:solidFill>
          <a:schemeClr val="tx1"/>
        </a:solidFill>
        <a:latin typeface="+mn-lt"/>
        <a:ea typeface="+mn-ea"/>
        <a:cs typeface="+mn-cs"/>
      </a:defRPr>
    </a:lvl5pPr>
    <a:lvl6pPr marL="1913021" algn="l" defTabSz="382603">
      <a:defRPr sz="1050">
        <a:solidFill>
          <a:schemeClr val="tx1"/>
        </a:solidFill>
        <a:latin typeface="+mn-lt"/>
        <a:ea typeface="+mn-ea"/>
        <a:cs typeface="+mn-cs"/>
      </a:defRPr>
    </a:lvl6pPr>
    <a:lvl7pPr marL="2295624" algn="l" defTabSz="382603">
      <a:defRPr sz="1050">
        <a:solidFill>
          <a:schemeClr val="tx1"/>
        </a:solidFill>
        <a:latin typeface="+mn-lt"/>
        <a:ea typeface="+mn-ea"/>
        <a:cs typeface="+mn-cs"/>
      </a:defRPr>
    </a:lvl7pPr>
    <a:lvl8pPr marL="2678227" algn="l" defTabSz="382603">
      <a:defRPr sz="1050">
        <a:solidFill>
          <a:schemeClr val="tx1"/>
        </a:solidFill>
        <a:latin typeface="+mn-lt"/>
        <a:ea typeface="+mn-ea"/>
        <a:cs typeface="+mn-cs"/>
      </a:defRPr>
    </a:lvl8pPr>
    <a:lvl9pPr marL="3060834" algn="l" defTabSz="382603">
      <a:defRPr sz="105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This resource is designed to help teachers engage with their students in a discussion about the use of AI in term papers and other academic texts and how it can be documented. It includes various links to further information and learning resources.</a:t>
            </a:r>
            <a:endParaRPr dirty="0"/>
          </a:p>
        </p:txBody>
      </p:sp>
      <p:sp>
        <p:nvSpPr>
          <p:cNvPr id="4" name="Slide Number Placeholder 3"/>
          <p:cNvSpPr>
            <a:spLocks noGrp="1"/>
          </p:cNvSpPr>
          <p:nvPr>
            <p:ph type="sldNum" sz="quarter" idx="10"/>
          </p:nvPr>
        </p:nvSpPr>
        <p:spPr bwMode="auto"/>
        <p:txBody>
          <a:bodyPr/>
          <a:lstStyle/>
          <a:p>
            <a:pPr>
              <a:defRPr/>
            </a:pPr>
            <a:fld id="{ED3DF79E-4CD9-387F-915F-ABEA698F550C}"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This learning unit is designed to provide a very brief introduction to the use of AI in writing. Students can find further details in the other AI nuggets and other resources offered by the university (see slide 5). A further aim of this module is to facilitate a discussion between lecturers and students in classes about the use of AI and its documentation in academic texts.</a:t>
            </a:r>
            <a:endParaRPr dirty="0"/>
          </a:p>
        </p:txBody>
      </p:sp>
      <p:sp>
        <p:nvSpPr>
          <p:cNvPr id="4" name="Slide Number Placeholder 3"/>
          <p:cNvSpPr>
            <a:spLocks noGrp="1"/>
          </p:cNvSpPr>
          <p:nvPr>
            <p:ph type="sldNum" sz="quarter" idx="10"/>
          </p:nvPr>
        </p:nvSpPr>
        <p:spPr bwMode="auto"/>
        <p:txBody>
          <a:bodyPr/>
          <a:lstStyle/>
          <a:p>
            <a:pPr>
              <a:defRPr/>
            </a:pPr>
            <a:fld id="{F8A72F14-E7CA-FDFB-08E3-25C76A2001FF}"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AI tools can be used in a wide variety of ways in academic writing – with varying results and different implications for learning processes and texts. It is not advisable to use AI tools as ghostwriters, i.e. to instruct them to carry out specific tasks (such as, in the example here, formulating a research question and developing an outline) that actually require human thought. </a:t>
            </a:r>
          </a:p>
          <a:p>
            <a:pPr>
              <a:defRPr/>
            </a:pPr>
            <a:r>
              <a:rPr lang="en-US" dirty="0"/>
              <a:t>A more beneficial approach is to use them as shown in the second example prompt: Here, the AI tool is used more as a dialogue partner. The chatbot is given instructions aimed at engaging in a dialogue with the user about possible research questions. Ideally, this provides the user with food for thought regarding potential questions and scope, but not ready-made solutions.</a:t>
            </a:r>
            <a:endParaRPr dirty="0"/>
          </a:p>
        </p:txBody>
      </p:sp>
      <p:sp>
        <p:nvSpPr>
          <p:cNvPr id="4" name="Slide Number Placeholder 3"/>
          <p:cNvSpPr>
            <a:spLocks noGrp="1"/>
          </p:cNvSpPr>
          <p:nvPr>
            <p:ph type="sldNum" sz="quarter" idx="10"/>
          </p:nvPr>
        </p:nvSpPr>
        <p:spPr bwMode="auto"/>
        <p:txBody>
          <a:bodyPr/>
          <a:lstStyle/>
          <a:p>
            <a:pPr>
              <a:defRPr/>
            </a:pPr>
            <a:fld id="{08B9960E-2F25-AB0F-8999-3D761B56F492}" type="slidenum">
              <a:rPr/>
              <a:t>3</a:t>
            </a:fld>
            <a:endParaRPr/>
          </a:p>
        </p:txBody>
      </p:sp>
    </p:spTree>
    <p:extLst>
      <p:ext uri="{BB962C8B-B14F-4D97-AF65-F5344CB8AC3E}">
        <p14:creationId xmlns:p14="http://schemas.microsoft.com/office/powerpoint/2010/main" val="2631102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Even in later stages of the writing process, AI tools can be used inappropriately – in the sense of a ghostwriter – or more appropriately – in the sense of a partner. The first, rather inadequate prompt again illustrates a way of using the tool where responsibility for one’s own text is relinquished, relying on the assumption that the tool ‘knows’ what an academic text should look like and can rephrase any text accordingly. In the second prompt, however, the opportunity is taken to receive AI-generated feedback. It is important here to provide the context (chapter, topic, objective) of the text and to ask clear questions that an AI tool can answer insofar as it does not require academic knowledge, but only needs to refer to the text in question.</a:t>
            </a:r>
            <a:endParaRPr dirty="0"/>
          </a:p>
        </p:txBody>
      </p:sp>
      <p:sp>
        <p:nvSpPr>
          <p:cNvPr id="4" name="Slide Number Placeholder 3"/>
          <p:cNvSpPr>
            <a:spLocks noGrp="1"/>
          </p:cNvSpPr>
          <p:nvPr>
            <p:ph type="sldNum" sz="quarter" idx="10"/>
          </p:nvPr>
        </p:nvSpPr>
        <p:spPr bwMode="auto"/>
        <p:txBody>
          <a:bodyPr/>
          <a:lstStyle/>
          <a:p>
            <a:pPr>
              <a:defRPr/>
            </a:pPr>
            <a:fld id="{08B9960E-2F25-AB0F-8999-3D761B56F492}" type="slidenum">
              <a:rPr/>
              <a:t>4</a:t>
            </a:fld>
            <a:endParaRPr/>
          </a:p>
        </p:txBody>
      </p:sp>
    </p:spTree>
    <p:extLst>
      <p:ext uri="{BB962C8B-B14F-4D97-AF65-F5344CB8AC3E}">
        <p14:creationId xmlns:p14="http://schemas.microsoft.com/office/powerpoint/2010/main" val="4252130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Using AI appropriately, critically, thoughtfully and efficiently in the academic writing process is certainly challenging and cannot be learnt in a matter of minutes. Students should therefore be aware that the International Writing Lab and the ZESS offer courses, resources and consultation on this topic, available also in English. (In most cases, ECTS credits in key competencies can be earned in those courses.) The external, free self-learning platform KI-Campus, on the other hand, offers the opportunity to acquire AI skills on various topics at one’s own pace and flexibly outside the university (and, of course, without ECTS credits).</a:t>
            </a:r>
            <a:endParaRPr dirty="0"/>
          </a:p>
        </p:txBody>
      </p:sp>
      <p:sp>
        <p:nvSpPr>
          <p:cNvPr id="4" name="Slide Number Placeholder 3"/>
          <p:cNvSpPr>
            <a:spLocks noGrp="1"/>
          </p:cNvSpPr>
          <p:nvPr>
            <p:ph type="sldNum" sz="quarter" idx="10"/>
          </p:nvPr>
        </p:nvSpPr>
        <p:spPr bwMode="auto"/>
        <p:txBody>
          <a:bodyPr/>
          <a:lstStyle/>
          <a:p>
            <a:pPr>
              <a:defRPr/>
            </a:pPr>
            <a:fld id="{0BDE52AE-E703-048C-982C-EBEFD49F91C3}"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The University of Göttingen has published a recommendation stating that the use of AI in unsupervised written examinations is generally permitted, but should be made transparent. As this is merely a recommendation, lecturers are, of course, free to establish their own (additional) rules. Students should be informed of these rules at this point. The recommendation stipulates that students should describe their use of AI using guiding questions. These questions relate to various activities in the work process, and can be supplemented by other questions depending on the focus of the work.</a:t>
            </a:r>
            <a:endParaRPr dirty="0"/>
          </a:p>
        </p:txBody>
      </p:sp>
      <p:sp>
        <p:nvSpPr>
          <p:cNvPr id="4" name="Slide Number Placeholder 3"/>
          <p:cNvSpPr>
            <a:spLocks noGrp="1"/>
          </p:cNvSpPr>
          <p:nvPr>
            <p:ph type="sldNum" sz="quarter" idx="10"/>
          </p:nvPr>
        </p:nvSpPr>
        <p:spPr bwMode="auto"/>
        <p:txBody>
          <a:bodyPr/>
          <a:lstStyle/>
          <a:p>
            <a:pPr>
              <a:defRPr/>
            </a:pPr>
            <a:fld id="{08B9960E-2F25-AB0F-8999-3D761B56F492}" type="slidenum">
              <a:rPr/>
              <a:t>6</a:t>
            </a:fld>
            <a:endParaRPr/>
          </a:p>
        </p:txBody>
      </p:sp>
    </p:spTree>
    <p:extLst>
      <p:ext uri="{BB962C8B-B14F-4D97-AF65-F5344CB8AC3E}">
        <p14:creationId xmlns:p14="http://schemas.microsoft.com/office/powerpoint/2010/main" val="1334594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txBody>
          <a:bodyPr/>
          <a:lstStyle/>
          <a:p>
            <a:endParaRPr lang="de-DE"/>
          </a:p>
        </p:txBody>
      </p:sp>
      <p:sp>
        <p:nvSpPr>
          <p:cNvPr id="3" name="Notes Placeholder 2"/>
          <p:cNvSpPr>
            <a:spLocks noGrp="1"/>
          </p:cNvSpPr>
          <p:nvPr>
            <p:ph type="body" idx="1"/>
          </p:nvPr>
        </p:nvSpPr>
        <p:spPr bwMode="auto"/>
        <p:txBody>
          <a:bodyPr/>
          <a:lstStyle/>
          <a:p>
            <a:pPr>
              <a:defRPr/>
            </a:pPr>
            <a:r>
              <a:rPr lang="en-US" dirty="0"/>
              <a:t>The document provided contains a detailed description of the key questions that students are expected to answer to describe and reflect on their use of AI. It also states that these questions may be answered either in a separate document or in the methodology section of the thesis. This will certainly depend on the type of thesis (e.g. whether there is a methodology section at all) and on the extent and impact of AI use within the thesis. Here, too, it makes sense to inform students where in the thesis and in what form they should explain their use of AI.</a:t>
            </a:r>
            <a:endParaRPr dirty="0"/>
          </a:p>
        </p:txBody>
      </p:sp>
      <p:sp>
        <p:nvSpPr>
          <p:cNvPr id="4" name="Slide Number Placeholder 3"/>
          <p:cNvSpPr>
            <a:spLocks noGrp="1"/>
          </p:cNvSpPr>
          <p:nvPr>
            <p:ph type="sldNum" sz="quarter" idx="10"/>
          </p:nvPr>
        </p:nvSpPr>
        <p:spPr bwMode="auto"/>
        <p:txBody>
          <a:bodyPr/>
          <a:lstStyle/>
          <a:p>
            <a:pPr>
              <a:defRPr/>
            </a:pPr>
            <a:fld id="{08B9960E-2F25-AB0F-8999-3D761B56F492}" type="slidenum">
              <a:rPr/>
              <a:t>7</a:t>
            </a:fld>
            <a:endParaRPr/>
          </a:p>
        </p:txBody>
      </p:sp>
    </p:spTree>
    <p:extLst>
      <p:ext uri="{BB962C8B-B14F-4D97-AF65-F5344CB8AC3E}">
        <p14:creationId xmlns:p14="http://schemas.microsoft.com/office/powerpoint/2010/main" val="589092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r>
              <a:rPr lang="en-US" dirty="0"/>
              <a:t>This section should provide space for students to ask the teacher/lecturer (and examiner) questions regarding the use of AI in term papers or other texts and its documentation.</a:t>
            </a:r>
            <a:endParaRPr lang="de-DE" dirty="0"/>
          </a:p>
        </p:txBody>
      </p:sp>
    </p:spTree>
    <p:extLst>
      <p:ext uri="{BB962C8B-B14F-4D97-AF65-F5344CB8AC3E}">
        <p14:creationId xmlns:p14="http://schemas.microsoft.com/office/powerpoint/2010/main" val="1526309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Titel">
    <p:spTree>
      <p:nvGrpSpPr>
        <p:cNvPr id="1" name=""/>
        <p:cNvGrpSpPr/>
        <p:nvPr/>
      </p:nvGrpSpPr>
      <p:grpSpPr bwMode="auto">
        <a:xfrm>
          <a:off x="0" y="0"/>
          <a:ext cx="0" cy="0"/>
          <a:chOff x="0" y="0"/>
          <a:chExt cx="0" cy="0"/>
        </a:xfrm>
      </p:grpSpPr>
      <p:sp>
        <p:nvSpPr>
          <p:cNvPr id="81" name="object 2"/>
          <p:cNvSpPr/>
          <p:nvPr userDrawn="1"/>
        </p:nvSpPr>
        <p:spPr bwMode="auto">
          <a:xfrm>
            <a:off x="0" y="6375797"/>
            <a:ext cx="12193588" cy="482203"/>
          </a:xfrm>
          <a:custGeom>
            <a:avLst/>
            <a:gdLst/>
            <a:ahLst/>
            <a:cxnLst/>
            <a:rect l="l" t="t" r="r" b="b"/>
            <a:pathLst>
              <a:path w="13004800" h="6896100" extrusionOk="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pPr>
              <a:defRPr/>
            </a:pPr>
            <a:endParaRPr sz="1450">
              <a:solidFill>
                <a:schemeClr val="bg1">
                  <a:lumMod val="85000"/>
                </a:schemeClr>
              </a:solidFill>
            </a:endParaRPr>
          </a:p>
        </p:txBody>
      </p:sp>
      <p:sp>
        <p:nvSpPr>
          <p:cNvPr id="8" name="Holder 4"/>
          <p:cNvSpPr>
            <a:spLocks noGrp="1"/>
          </p:cNvSpPr>
          <p:nvPr>
            <p:ph type="ftr" sz="quarter" idx="3"/>
          </p:nvPr>
        </p:nvSpPr>
        <p:spPr bwMode="auto">
          <a:xfrm>
            <a:off x="2310114" y="6502957"/>
            <a:ext cx="8073489" cy="194311"/>
          </a:xfrm>
          <a:prstGeom prst="rect">
            <a:avLst/>
          </a:prstGeom>
        </p:spPr>
        <p:txBody>
          <a:bodyPr lIns="0" tIns="0" rIns="0" bIns="0"/>
          <a:lstStyle>
            <a:lvl1pPr algn="ctr">
              <a:defRPr sz="1200">
                <a:solidFill>
                  <a:schemeClr val="tx2">
                    <a:lumMod val="75000"/>
                  </a:schemeClr>
                </a:solidFill>
              </a:defRPr>
            </a:lvl1pPr>
          </a:lstStyle>
          <a:p>
            <a:pPr>
              <a:defRPr/>
            </a:pPr>
            <a:r>
              <a:rPr lang="de-DE"/>
              <a:t>Georg-August-Universität Göttingen</a:t>
            </a:r>
            <a:endParaRPr/>
          </a:p>
        </p:txBody>
      </p:sp>
      <p:sp>
        <p:nvSpPr>
          <p:cNvPr id="9" name="Holder 5"/>
          <p:cNvSpPr>
            <a:spLocks noGrp="1"/>
          </p:cNvSpPr>
          <p:nvPr>
            <p:ph type="dt" sz="half" idx="2"/>
          </p:nvPr>
        </p:nvSpPr>
        <p:spPr bwMode="auto">
          <a:xfrm>
            <a:off x="291503" y="6500815"/>
            <a:ext cx="1375590" cy="196452"/>
          </a:xfrm>
          <a:prstGeom prst="rect">
            <a:avLst/>
          </a:prstGeom>
        </p:spPr>
        <p:txBody>
          <a:bodyPr lIns="0" tIns="0" rIns="0" bIns="0"/>
          <a:lstStyle>
            <a:lvl1pPr algn="l">
              <a:defRPr sz="1200">
                <a:solidFill>
                  <a:schemeClr val="tx1">
                    <a:tint val="75000"/>
                  </a:schemeClr>
                </a:solidFill>
              </a:defRPr>
            </a:lvl1pPr>
          </a:lstStyle>
          <a:p>
            <a:pPr>
              <a:defRPr/>
            </a:pPr>
            <a:fld id="{C5DFC1A0-EAC7-FF46-B484-6832FF4081D7}" type="datetime1">
              <a:rPr lang="de-DE"/>
              <a:t>30.04.2026</a:t>
            </a:fld>
            <a:endParaRPr lang="en-US"/>
          </a:p>
        </p:txBody>
      </p:sp>
      <p:sp>
        <p:nvSpPr>
          <p:cNvPr id="10" name="Holder 6"/>
          <p:cNvSpPr>
            <a:spLocks noGrp="1"/>
          </p:cNvSpPr>
          <p:nvPr>
            <p:ph type="sldNum" sz="quarter" idx="10"/>
          </p:nvPr>
        </p:nvSpPr>
        <p:spPr bwMode="auto">
          <a:xfrm>
            <a:off x="11098077" y="6526037"/>
            <a:ext cx="804015" cy="171233"/>
          </a:xfrm>
          <a:prstGeom prst="rect">
            <a:avLst/>
          </a:prstGeom>
        </p:spPr>
        <p:txBody>
          <a:bodyPr lIns="0" tIns="0" rIns="0" bIns="0"/>
          <a:lstStyle>
            <a:lvl1pPr algn="r">
              <a:defRPr sz="1200">
                <a:solidFill>
                  <a:schemeClr val="tx1">
                    <a:tint val="75000"/>
                  </a:schemeClr>
                </a:solidFill>
              </a:defRPr>
            </a:lvl1pPr>
          </a:lstStyle>
          <a:p>
            <a:pPr>
              <a:defRPr/>
            </a:pPr>
            <a:fld id="{B6F15528-21DE-4FAA-801E-634DDDAF4B2B}" type="slidenum">
              <a:rPr lang="de-DE"/>
              <a:t>‹Nr.›</a:t>
            </a:fld>
            <a:endParaRPr lang="de-DE"/>
          </a:p>
        </p:txBody>
      </p:sp>
      <p:sp>
        <p:nvSpPr>
          <p:cNvPr id="15" name="Titel 14"/>
          <p:cNvSpPr>
            <a:spLocks noGrp="1"/>
          </p:cNvSpPr>
          <p:nvPr>
            <p:ph type="title"/>
          </p:nvPr>
        </p:nvSpPr>
        <p:spPr bwMode="auto">
          <a:xfrm>
            <a:off x="732261" y="3268267"/>
            <a:ext cx="10165696" cy="779700"/>
          </a:xfrm>
          <a:prstGeom prst="rect">
            <a:avLst/>
          </a:prstGeom>
        </p:spPr>
        <p:txBody>
          <a:bodyPr vert="horz"/>
          <a:lstStyle>
            <a:lvl1pPr>
              <a:defRPr sz="5350">
                <a:solidFill>
                  <a:schemeClr val="tx2"/>
                </a:solidFill>
                <a:latin typeface="+mj-lt"/>
              </a:defRPr>
            </a:lvl1pPr>
          </a:lstStyle>
          <a:p>
            <a:pPr>
              <a:defRPr/>
            </a:pPr>
            <a:endParaRPr lang="de-DE"/>
          </a:p>
        </p:txBody>
      </p:sp>
      <p:sp>
        <p:nvSpPr>
          <p:cNvPr id="74" name="Holder 3"/>
          <p:cNvSpPr>
            <a:spLocks noGrp="1"/>
          </p:cNvSpPr>
          <p:nvPr>
            <p:ph type="body" idx="1"/>
          </p:nvPr>
        </p:nvSpPr>
        <p:spPr bwMode="auto">
          <a:xfrm>
            <a:off x="881177" y="2931355"/>
            <a:ext cx="7716256" cy="401637"/>
          </a:xfrm>
          <a:prstGeom prst="rect">
            <a:avLst/>
          </a:prstGeom>
        </p:spPr>
        <p:txBody>
          <a:bodyPr lIns="0" tIns="0" rIns="0" bIns="0"/>
          <a:lstStyle>
            <a:lvl1pPr>
              <a:defRPr sz="2650" b="0" i="0" cap="small">
                <a:solidFill>
                  <a:schemeClr val="accent6"/>
                </a:solidFill>
                <a:latin typeface="+mj-lt"/>
                <a:cs typeface="DINPro"/>
              </a:defRPr>
            </a:lvl1pPr>
          </a:lstStyle>
          <a:p>
            <a:pPr>
              <a:defRPr/>
            </a:pPr>
            <a:endParaRPr/>
          </a:p>
        </p:txBody>
      </p:sp>
      <p:sp>
        <p:nvSpPr>
          <p:cNvPr id="13" name="Textplatzhalter 30"/>
          <p:cNvSpPr>
            <a:spLocks noGrp="1"/>
          </p:cNvSpPr>
          <p:nvPr>
            <p:ph type="body" sz="quarter" idx="12" hasCustomPrompt="1"/>
          </p:nvPr>
        </p:nvSpPr>
        <p:spPr bwMode="auto">
          <a:xfrm>
            <a:off x="7954417" y="370585"/>
            <a:ext cx="3786680" cy="246221"/>
          </a:xfrm>
          <a:prstGeom prst="rect">
            <a:avLst/>
          </a:prstGeom>
        </p:spPr>
        <p:txBody>
          <a:bodyPr vert="horz"/>
          <a:lstStyle>
            <a:lvl1pPr algn="r">
              <a:defRPr sz="1600">
                <a:solidFill>
                  <a:srgbClr val="7F7F7F"/>
                </a:solidFill>
                <a:latin typeface="Calibri"/>
                <a:cs typeface="Calibri"/>
              </a:defRPr>
            </a:lvl1pPr>
          </a:lstStyle>
          <a:p>
            <a:pPr lvl="0">
              <a:defRPr/>
            </a:pPr>
            <a:r>
              <a:rPr lang="de-DE"/>
              <a:t>Institut/Zentrum für</a:t>
            </a:r>
            <a:endParaRPr/>
          </a:p>
        </p:txBody>
      </p:sp>
      <p:sp>
        <p:nvSpPr>
          <p:cNvPr id="11" name="Untertitel 1"/>
          <p:cNvSpPr>
            <a:spLocks noGrp="1"/>
          </p:cNvSpPr>
          <p:nvPr>
            <p:ph type="subTitle" idx="4"/>
          </p:nvPr>
        </p:nvSpPr>
        <p:spPr bwMode="auto">
          <a:xfrm>
            <a:off x="815519" y="4172839"/>
            <a:ext cx="8535512" cy="369332"/>
          </a:xfrm>
          <a:prstGeom prst="rect">
            <a:avLst/>
          </a:prstGeom>
        </p:spPr>
        <p:txBody>
          <a:bodyPr/>
          <a:lstStyle>
            <a:lvl1pPr>
              <a:defRPr>
                <a:solidFill>
                  <a:schemeClr val="accent6"/>
                </a:solidFill>
              </a:defRPr>
            </a:lvl1pPr>
          </a:lstStyle>
          <a:p>
            <a:pPr>
              <a:defRPr/>
            </a:pP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Textfolie">
    <p:spTree>
      <p:nvGrpSpPr>
        <p:cNvPr id="1" name=""/>
        <p:cNvGrpSpPr/>
        <p:nvPr/>
      </p:nvGrpSpPr>
      <p:grpSpPr bwMode="auto">
        <a:xfrm>
          <a:off x="0" y="0"/>
          <a:ext cx="0" cy="0"/>
          <a:chOff x="0" y="0"/>
          <a:chExt cx="0" cy="0"/>
        </a:xfrm>
      </p:grpSpPr>
      <p:sp>
        <p:nvSpPr>
          <p:cNvPr id="75" name="object 2"/>
          <p:cNvSpPr/>
          <p:nvPr userDrawn="1"/>
        </p:nvSpPr>
        <p:spPr bwMode="auto">
          <a:xfrm>
            <a:off x="0" y="6375797"/>
            <a:ext cx="12193588" cy="482203"/>
          </a:xfrm>
          <a:custGeom>
            <a:avLst/>
            <a:gdLst/>
            <a:ahLst/>
            <a:cxnLst/>
            <a:rect l="l" t="t" r="r" b="b"/>
            <a:pathLst>
              <a:path w="13004800" h="6896100" extrusionOk="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pPr>
              <a:defRPr/>
            </a:pPr>
            <a:endParaRPr sz="1450">
              <a:solidFill>
                <a:schemeClr val="bg1">
                  <a:lumMod val="85000"/>
                </a:schemeClr>
              </a:solidFill>
            </a:endParaRPr>
          </a:p>
        </p:txBody>
      </p:sp>
      <p:sp>
        <p:nvSpPr>
          <p:cNvPr id="2" name="Holder 2"/>
          <p:cNvSpPr>
            <a:spLocks noGrp="1"/>
          </p:cNvSpPr>
          <p:nvPr>
            <p:ph type="title"/>
          </p:nvPr>
        </p:nvSpPr>
        <p:spPr bwMode="auto">
          <a:xfrm>
            <a:off x="881182" y="1318349"/>
            <a:ext cx="10165696" cy="574516"/>
          </a:xfrm>
          <a:prstGeom prst="rect">
            <a:avLst/>
          </a:prstGeom>
        </p:spPr>
        <p:txBody>
          <a:bodyPr lIns="0" tIns="0" rIns="0" bIns="0"/>
          <a:lstStyle>
            <a:lvl1pPr>
              <a:defRPr sz="4250" b="0" i="0">
                <a:solidFill>
                  <a:schemeClr val="tx2"/>
                </a:solidFill>
                <a:latin typeface="+mj-lt"/>
                <a:cs typeface="DINPro"/>
              </a:defRPr>
            </a:lvl1pPr>
          </a:lstStyle>
          <a:p>
            <a:pPr>
              <a:defRPr/>
            </a:pPr>
            <a:endParaRPr/>
          </a:p>
        </p:txBody>
      </p:sp>
      <p:sp>
        <p:nvSpPr>
          <p:cNvPr id="3" name="Holder 3"/>
          <p:cNvSpPr>
            <a:spLocks noGrp="1"/>
          </p:cNvSpPr>
          <p:nvPr>
            <p:ph type="body" idx="1"/>
          </p:nvPr>
        </p:nvSpPr>
        <p:spPr bwMode="auto">
          <a:xfrm>
            <a:off x="1583705" y="2180861"/>
            <a:ext cx="7716256" cy="307776"/>
          </a:xfrm>
          <a:prstGeom prst="rect">
            <a:avLst/>
          </a:prstGeom>
        </p:spPr>
        <p:txBody>
          <a:bodyPr lIns="0" tIns="0" rIns="0" bIns="0"/>
          <a:lstStyle>
            <a:lvl1pPr>
              <a:defRPr sz="2650" b="0" i="0">
                <a:solidFill>
                  <a:schemeClr val="accent6"/>
                </a:solidFill>
                <a:latin typeface="+mj-lt"/>
                <a:cs typeface="Arial"/>
              </a:defRPr>
            </a:lvl1pPr>
          </a:lstStyle>
          <a:p>
            <a:pPr>
              <a:defRPr/>
            </a:pPr>
            <a:endParaRPr/>
          </a:p>
        </p:txBody>
      </p:sp>
      <p:sp>
        <p:nvSpPr>
          <p:cNvPr id="8" name="Holder 4"/>
          <p:cNvSpPr>
            <a:spLocks noGrp="1"/>
          </p:cNvSpPr>
          <p:nvPr>
            <p:ph type="ftr" sz="quarter" idx="3"/>
          </p:nvPr>
        </p:nvSpPr>
        <p:spPr bwMode="auto">
          <a:xfrm>
            <a:off x="2310114" y="6502957"/>
            <a:ext cx="8073489" cy="194311"/>
          </a:xfrm>
          <a:prstGeom prst="rect">
            <a:avLst/>
          </a:prstGeom>
        </p:spPr>
        <p:txBody>
          <a:bodyPr lIns="0" tIns="0" rIns="0" bIns="0"/>
          <a:lstStyle>
            <a:lvl1pPr algn="ctr">
              <a:defRPr sz="1200">
                <a:solidFill>
                  <a:schemeClr val="tx2">
                    <a:lumMod val="75000"/>
                  </a:schemeClr>
                </a:solidFill>
              </a:defRPr>
            </a:lvl1pPr>
          </a:lstStyle>
          <a:p>
            <a:pPr>
              <a:defRPr/>
            </a:pPr>
            <a:r>
              <a:rPr lang="de-DE"/>
              <a:t>Georg-August-Universität Göttingen</a:t>
            </a:r>
            <a:endParaRPr/>
          </a:p>
        </p:txBody>
      </p:sp>
      <p:sp>
        <p:nvSpPr>
          <p:cNvPr id="9" name="Holder 5"/>
          <p:cNvSpPr>
            <a:spLocks noGrp="1"/>
          </p:cNvSpPr>
          <p:nvPr>
            <p:ph type="dt" sz="half" idx="2"/>
          </p:nvPr>
        </p:nvSpPr>
        <p:spPr bwMode="auto">
          <a:xfrm>
            <a:off x="291503" y="6500815"/>
            <a:ext cx="1375590" cy="196452"/>
          </a:xfrm>
          <a:prstGeom prst="rect">
            <a:avLst/>
          </a:prstGeom>
        </p:spPr>
        <p:txBody>
          <a:bodyPr lIns="0" tIns="0" rIns="0" bIns="0"/>
          <a:lstStyle>
            <a:lvl1pPr algn="l">
              <a:defRPr sz="1200">
                <a:solidFill>
                  <a:schemeClr val="tx1">
                    <a:tint val="75000"/>
                  </a:schemeClr>
                </a:solidFill>
              </a:defRPr>
            </a:lvl1pPr>
          </a:lstStyle>
          <a:p>
            <a:pPr>
              <a:defRPr/>
            </a:pPr>
            <a:fld id="{ACF5EF15-2C16-6A49-87B6-C5AFB945A04B}" type="datetime1">
              <a:rPr lang="de-DE"/>
              <a:t>30.04.2026</a:t>
            </a:fld>
            <a:endParaRPr lang="en-US"/>
          </a:p>
        </p:txBody>
      </p:sp>
      <p:sp>
        <p:nvSpPr>
          <p:cNvPr id="10" name="Holder 6"/>
          <p:cNvSpPr>
            <a:spLocks noGrp="1"/>
          </p:cNvSpPr>
          <p:nvPr>
            <p:ph type="sldNum" sz="quarter" idx="4"/>
          </p:nvPr>
        </p:nvSpPr>
        <p:spPr bwMode="auto">
          <a:xfrm>
            <a:off x="11098077" y="6526037"/>
            <a:ext cx="804015" cy="171233"/>
          </a:xfrm>
          <a:prstGeom prst="rect">
            <a:avLst/>
          </a:prstGeom>
        </p:spPr>
        <p:txBody>
          <a:bodyPr lIns="0" tIns="0" rIns="0" bIns="0"/>
          <a:lstStyle>
            <a:lvl1pPr algn="r">
              <a:defRPr sz="1200">
                <a:solidFill>
                  <a:schemeClr val="tx1">
                    <a:tint val="75000"/>
                  </a:schemeClr>
                </a:solidFill>
              </a:defRPr>
            </a:lvl1pPr>
          </a:lstStyle>
          <a:p>
            <a:pPr>
              <a:defRPr/>
            </a:pPr>
            <a:fld id="{B6F15528-21DE-4FAA-801E-634DDDAF4B2B}" type="slidenum">
              <a:rPr lang="de-DE"/>
              <a:t>‹Nr.›</a:t>
            </a:fld>
            <a:endParaRPr lang="de-DE"/>
          </a:p>
        </p:txBody>
      </p:sp>
      <p:sp>
        <p:nvSpPr>
          <p:cNvPr id="13" name="Textplatzhalter 30"/>
          <p:cNvSpPr>
            <a:spLocks noGrp="1"/>
          </p:cNvSpPr>
          <p:nvPr>
            <p:ph type="body" sz="quarter" idx="12" hasCustomPrompt="1"/>
          </p:nvPr>
        </p:nvSpPr>
        <p:spPr bwMode="auto">
          <a:xfrm>
            <a:off x="7954417" y="370585"/>
            <a:ext cx="3786680" cy="246221"/>
          </a:xfrm>
          <a:prstGeom prst="rect">
            <a:avLst/>
          </a:prstGeom>
        </p:spPr>
        <p:txBody>
          <a:bodyPr vert="horz"/>
          <a:lstStyle>
            <a:lvl1pPr algn="r">
              <a:defRPr sz="1600">
                <a:solidFill>
                  <a:srgbClr val="7F7F7F"/>
                </a:solidFill>
                <a:latin typeface="Calibri"/>
                <a:cs typeface="Calibri"/>
              </a:defRPr>
            </a:lvl1pPr>
          </a:lstStyle>
          <a:p>
            <a:pPr lvl="0">
              <a:defRPr/>
            </a:pPr>
            <a:r>
              <a:rPr lang="de-DE"/>
              <a:t>Institut/Zentrum für</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Aufzählung">
    <p:spTree>
      <p:nvGrpSpPr>
        <p:cNvPr id="1" name=""/>
        <p:cNvGrpSpPr/>
        <p:nvPr/>
      </p:nvGrpSpPr>
      <p:grpSpPr bwMode="auto">
        <a:xfrm>
          <a:off x="0" y="0"/>
          <a:ext cx="0" cy="0"/>
          <a:chOff x="0" y="0"/>
          <a:chExt cx="0" cy="0"/>
        </a:xfrm>
      </p:grpSpPr>
      <p:sp>
        <p:nvSpPr>
          <p:cNvPr id="74" name="object 2"/>
          <p:cNvSpPr/>
          <p:nvPr userDrawn="1"/>
        </p:nvSpPr>
        <p:spPr bwMode="auto">
          <a:xfrm>
            <a:off x="0" y="6375797"/>
            <a:ext cx="12193588" cy="482203"/>
          </a:xfrm>
          <a:custGeom>
            <a:avLst/>
            <a:gdLst/>
            <a:ahLst/>
            <a:cxnLst/>
            <a:rect l="l" t="t" r="r" b="b"/>
            <a:pathLst>
              <a:path w="13004800" h="6896100" extrusionOk="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pPr>
              <a:defRPr/>
            </a:pPr>
            <a:endParaRPr sz="1450">
              <a:solidFill>
                <a:schemeClr val="bg1">
                  <a:lumMod val="85000"/>
                </a:schemeClr>
              </a:solidFill>
            </a:endParaRPr>
          </a:p>
        </p:txBody>
      </p:sp>
      <p:sp>
        <p:nvSpPr>
          <p:cNvPr id="2" name="Holder 2"/>
          <p:cNvSpPr>
            <a:spLocks noGrp="1"/>
          </p:cNvSpPr>
          <p:nvPr>
            <p:ph type="title"/>
          </p:nvPr>
        </p:nvSpPr>
        <p:spPr bwMode="auto">
          <a:xfrm>
            <a:off x="881182" y="1318349"/>
            <a:ext cx="10165696" cy="574516"/>
          </a:xfrm>
          <a:prstGeom prst="rect">
            <a:avLst/>
          </a:prstGeom>
        </p:spPr>
        <p:txBody>
          <a:bodyPr lIns="0" tIns="0" rIns="0" bIns="0"/>
          <a:lstStyle>
            <a:lvl1pPr>
              <a:defRPr sz="4250" b="0" i="0">
                <a:solidFill>
                  <a:schemeClr val="tx2"/>
                </a:solidFill>
                <a:latin typeface="+mj-lt"/>
                <a:cs typeface="DINPro"/>
              </a:defRPr>
            </a:lvl1pPr>
          </a:lstStyle>
          <a:p>
            <a:pPr>
              <a:defRPr/>
            </a:pPr>
            <a:endParaRPr/>
          </a:p>
        </p:txBody>
      </p:sp>
      <p:sp>
        <p:nvSpPr>
          <p:cNvPr id="3" name="Holder 3"/>
          <p:cNvSpPr>
            <a:spLocks noGrp="1"/>
          </p:cNvSpPr>
          <p:nvPr>
            <p:ph type="body" idx="1"/>
          </p:nvPr>
        </p:nvSpPr>
        <p:spPr bwMode="auto">
          <a:xfrm>
            <a:off x="1199618" y="2180861"/>
            <a:ext cx="7750008" cy="307776"/>
          </a:xfrm>
          <a:prstGeom prst="rect">
            <a:avLst/>
          </a:prstGeom>
        </p:spPr>
        <p:txBody>
          <a:bodyPr lIns="0" tIns="0" rIns="0" bIns="0"/>
          <a:lstStyle>
            <a:lvl1pPr marL="380990" indent="-380990">
              <a:spcAft>
                <a:spcPts val="503"/>
              </a:spcAft>
              <a:buClr>
                <a:schemeClr val="tx2"/>
              </a:buClr>
              <a:buSzPct val="104000"/>
              <a:buFont typeface="Calibri"/>
              <a:buChar char="•"/>
              <a:defRPr sz="2650" b="0" i="0">
                <a:solidFill>
                  <a:schemeClr val="accent6"/>
                </a:solidFill>
                <a:latin typeface="+mj-lt"/>
                <a:cs typeface="Arial"/>
              </a:defRPr>
            </a:lvl1pPr>
          </a:lstStyle>
          <a:p>
            <a:pPr>
              <a:defRPr/>
            </a:pPr>
            <a:endParaRPr lang="de-DE"/>
          </a:p>
        </p:txBody>
      </p:sp>
      <p:sp>
        <p:nvSpPr>
          <p:cNvPr id="11" name="Textplatzhalter 30"/>
          <p:cNvSpPr>
            <a:spLocks noGrp="1"/>
          </p:cNvSpPr>
          <p:nvPr>
            <p:ph type="body" sz="quarter" idx="12" hasCustomPrompt="1"/>
          </p:nvPr>
        </p:nvSpPr>
        <p:spPr bwMode="auto">
          <a:xfrm>
            <a:off x="7954417" y="370585"/>
            <a:ext cx="3786680" cy="246221"/>
          </a:xfrm>
          <a:prstGeom prst="rect">
            <a:avLst/>
          </a:prstGeom>
        </p:spPr>
        <p:txBody>
          <a:bodyPr vert="horz"/>
          <a:lstStyle>
            <a:lvl1pPr algn="r">
              <a:defRPr sz="1600">
                <a:solidFill>
                  <a:srgbClr val="7F7F7F"/>
                </a:solidFill>
                <a:latin typeface="Calibri"/>
                <a:cs typeface="Calibri"/>
              </a:defRPr>
            </a:lvl1pPr>
          </a:lstStyle>
          <a:p>
            <a:pPr lvl="0">
              <a:defRPr/>
            </a:pPr>
            <a:r>
              <a:rPr lang="de-DE"/>
              <a:t>Institut/Zentrum für</a:t>
            </a:r>
            <a:endParaRPr/>
          </a:p>
        </p:txBody>
      </p:sp>
      <p:sp>
        <p:nvSpPr>
          <p:cNvPr id="8" name="Holder 4"/>
          <p:cNvSpPr>
            <a:spLocks noGrp="1"/>
          </p:cNvSpPr>
          <p:nvPr>
            <p:ph type="ftr" sz="quarter" idx="3"/>
          </p:nvPr>
        </p:nvSpPr>
        <p:spPr bwMode="auto">
          <a:xfrm>
            <a:off x="2310114" y="6502957"/>
            <a:ext cx="8073489" cy="194311"/>
          </a:xfrm>
          <a:prstGeom prst="rect">
            <a:avLst/>
          </a:prstGeom>
        </p:spPr>
        <p:txBody>
          <a:bodyPr lIns="0" tIns="0" rIns="0" bIns="0"/>
          <a:lstStyle>
            <a:lvl1pPr algn="ctr">
              <a:defRPr sz="1200">
                <a:solidFill>
                  <a:schemeClr val="tx2">
                    <a:lumMod val="75000"/>
                  </a:schemeClr>
                </a:solidFill>
              </a:defRPr>
            </a:lvl1pPr>
          </a:lstStyle>
          <a:p>
            <a:pPr>
              <a:defRPr/>
            </a:pPr>
            <a:r>
              <a:rPr lang="de-DE"/>
              <a:t>Georg-August-Universität Göttingen</a:t>
            </a:r>
            <a:endParaRPr/>
          </a:p>
        </p:txBody>
      </p:sp>
      <p:sp>
        <p:nvSpPr>
          <p:cNvPr id="9" name="Holder 5"/>
          <p:cNvSpPr>
            <a:spLocks noGrp="1"/>
          </p:cNvSpPr>
          <p:nvPr>
            <p:ph type="dt" sz="half" idx="2"/>
          </p:nvPr>
        </p:nvSpPr>
        <p:spPr bwMode="auto">
          <a:xfrm>
            <a:off x="291503" y="6500815"/>
            <a:ext cx="1375590" cy="196452"/>
          </a:xfrm>
          <a:prstGeom prst="rect">
            <a:avLst/>
          </a:prstGeom>
        </p:spPr>
        <p:txBody>
          <a:bodyPr lIns="0" tIns="0" rIns="0" bIns="0"/>
          <a:lstStyle>
            <a:lvl1pPr algn="l">
              <a:defRPr sz="1200">
                <a:solidFill>
                  <a:schemeClr val="tx1">
                    <a:tint val="75000"/>
                  </a:schemeClr>
                </a:solidFill>
              </a:defRPr>
            </a:lvl1pPr>
          </a:lstStyle>
          <a:p>
            <a:pPr>
              <a:defRPr/>
            </a:pPr>
            <a:fld id="{ACF5EF15-2C16-6A49-87B6-C5AFB945A04B}" type="datetime1">
              <a:rPr lang="de-DE"/>
              <a:t>30.04.2026</a:t>
            </a:fld>
            <a:endParaRPr lang="en-US"/>
          </a:p>
        </p:txBody>
      </p:sp>
      <p:sp>
        <p:nvSpPr>
          <p:cNvPr id="10" name="Holder 6"/>
          <p:cNvSpPr>
            <a:spLocks noGrp="1"/>
          </p:cNvSpPr>
          <p:nvPr>
            <p:ph type="sldNum" sz="quarter" idx="4"/>
          </p:nvPr>
        </p:nvSpPr>
        <p:spPr bwMode="auto">
          <a:xfrm>
            <a:off x="11098077" y="6526037"/>
            <a:ext cx="804015" cy="171233"/>
          </a:xfrm>
          <a:prstGeom prst="rect">
            <a:avLst/>
          </a:prstGeom>
        </p:spPr>
        <p:txBody>
          <a:bodyPr lIns="0" tIns="0" rIns="0" bIns="0"/>
          <a:lstStyle>
            <a:lvl1pPr algn="r">
              <a:defRPr sz="1200">
                <a:solidFill>
                  <a:schemeClr val="tx1">
                    <a:tint val="75000"/>
                  </a:schemeClr>
                </a:solidFill>
              </a:defRPr>
            </a:lvl1pPr>
          </a:lstStyle>
          <a:p>
            <a:pPr>
              <a:defRPr/>
            </a:pPr>
            <a:fld id="{B6F15528-21DE-4FAA-801E-634DDDAF4B2B}" type="slidenum">
              <a:rPr lang="de-DE"/>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1_Großes Bild">
    <p:spTree>
      <p:nvGrpSpPr>
        <p:cNvPr id="1" name=""/>
        <p:cNvGrpSpPr/>
        <p:nvPr/>
      </p:nvGrpSpPr>
      <p:grpSpPr bwMode="auto">
        <a:xfrm>
          <a:off x="0" y="0"/>
          <a:ext cx="0" cy="0"/>
          <a:chOff x="0" y="0"/>
          <a:chExt cx="0" cy="0"/>
        </a:xfrm>
      </p:grpSpPr>
      <p:sp>
        <p:nvSpPr>
          <p:cNvPr id="5" name="Textplatzhalter 30"/>
          <p:cNvSpPr>
            <a:spLocks noGrp="1"/>
          </p:cNvSpPr>
          <p:nvPr>
            <p:ph type="body" sz="quarter" idx="12" hasCustomPrompt="1"/>
          </p:nvPr>
        </p:nvSpPr>
        <p:spPr bwMode="auto">
          <a:xfrm>
            <a:off x="7954417" y="370585"/>
            <a:ext cx="3786680" cy="246221"/>
          </a:xfrm>
          <a:prstGeom prst="rect">
            <a:avLst/>
          </a:prstGeom>
        </p:spPr>
        <p:txBody>
          <a:bodyPr vert="horz"/>
          <a:lstStyle>
            <a:lvl1pPr algn="r">
              <a:defRPr sz="1600">
                <a:solidFill>
                  <a:srgbClr val="7F7F7F"/>
                </a:solidFill>
                <a:latin typeface="Calibri"/>
                <a:cs typeface="Calibri"/>
              </a:defRPr>
            </a:lvl1pPr>
          </a:lstStyle>
          <a:p>
            <a:pPr lvl="0">
              <a:defRPr/>
            </a:pPr>
            <a:r>
              <a:rPr lang="de-DE"/>
              <a:t>Institut/Zentrum für</a:t>
            </a:r>
            <a:endParaRPr/>
          </a:p>
        </p:txBody>
      </p:sp>
      <p:sp>
        <p:nvSpPr>
          <p:cNvPr id="3" name="Bildplatzhalter 2"/>
          <p:cNvSpPr>
            <a:spLocks noGrp="1"/>
          </p:cNvSpPr>
          <p:nvPr>
            <p:ph type="pic" sz="quarter" idx="13"/>
          </p:nvPr>
        </p:nvSpPr>
        <p:spPr bwMode="auto">
          <a:xfrm>
            <a:off x="0" y="933451"/>
            <a:ext cx="12193588" cy="5471880"/>
          </a:xfrm>
          <a:prstGeom prst="rect">
            <a:avLst/>
          </a:prstGeom>
        </p:spPr>
        <p:txBody>
          <a:bodyPr/>
          <a:lstStyle/>
          <a:p>
            <a:pPr>
              <a:defRPr/>
            </a:pPr>
            <a:endParaRPr lang="de-DE"/>
          </a:p>
        </p:txBody>
      </p:sp>
      <p:sp>
        <p:nvSpPr>
          <p:cNvPr id="7" name="Holder 4"/>
          <p:cNvSpPr>
            <a:spLocks noGrp="1"/>
          </p:cNvSpPr>
          <p:nvPr>
            <p:ph type="ftr" sz="quarter" idx="3"/>
          </p:nvPr>
        </p:nvSpPr>
        <p:spPr bwMode="auto">
          <a:xfrm>
            <a:off x="2310114" y="6502957"/>
            <a:ext cx="8073489" cy="194311"/>
          </a:xfrm>
          <a:prstGeom prst="rect">
            <a:avLst/>
          </a:prstGeom>
        </p:spPr>
        <p:txBody>
          <a:bodyPr lIns="0" tIns="0" rIns="0" bIns="0"/>
          <a:lstStyle>
            <a:lvl1pPr algn="ctr">
              <a:defRPr sz="1200">
                <a:solidFill>
                  <a:schemeClr val="tx2">
                    <a:lumMod val="75000"/>
                  </a:schemeClr>
                </a:solidFill>
              </a:defRPr>
            </a:lvl1pPr>
          </a:lstStyle>
          <a:p>
            <a:pPr>
              <a:defRPr/>
            </a:pPr>
            <a:r>
              <a:rPr lang="de-DE"/>
              <a:t>Georg-August-Universität Göttingen</a:t>
            </a:r>
            <a:endParaRPr/>
          </a:p>
        </p:txBody>
      </p:sp>
      <p:sp>
        <p:nvSpPr>
          <p:cNvPr id="8" name="Holder 5"/>
          <p:cNvSpPr>
            <a:spLocks noGrp="1"/>
          </p:cNvSpPr>
          <p:nvPr>
            <p:ph type="dt" sz="half" idx="2"/>
          </p:nvPr>
        </p:nvSpPr>
        <p:spPr bwMode="auto">
          <a:xfrm>
            <a:off x="291503" y="6500815"/>
            <a:ext cx="1375590" cy="196452"/>
          </a:xfrm>
          <a:prstGeom prst="rect">
            <a:avLst/>
          </a:prstGeom>
        </p:spPr>
        <p:txBody>
          <a:bodyPr lIns="0" tIns="0" rIns="0" bIns="0"/>
          <a:lstStyle>
            <a:lvl1pPr algn="l">
              <a:defRPr sz="1200">
                <a:solidFill>
                  <a:schemeClr val="tx1">
                    <a:tint val="75000"/>
                  </a:schemeClr>
                </a:solidFill>
              </a:defRPr>
            </a:lvl1pPr>
          </a:lstStyle>
          <a:p>
            <a:pPr>
              <a:defRPr/>
            </a:pPr>
            <a:fld id="{ACF5EF15-2C16-6A49-87B6-C5AFB945A04B}" type="datetime1">
              <a:rPr lang="de-DE"/>
              <a:t>30.04.2026</a:t>
            </a:fld>
            <a:endParaRPr lang="en-US"/>
          </a:p>
        </p:txBody>
      </p:sp>
      <p:sp>
        <p:nvSpPr>
          <p:cNvPr id="9" name="Holder 6"/>
          <p:cNvSpPr>
            <a:spLocks noGrp="1"/>
          </p:cNvSpPr>
          <p:nvPr>
            <p:ph type="sldNum" sz="quarter" idx="4"/>
          </p:nvPr>
        </p:nvSpPr>
        <p:spPr bwMode="auto">
          <a:xfrm>
            <a:off x="11098077" y="6526037"/>
            <a:ext cx="804015" cy="171233"/>
          </a:xfrm>
          <a:prstGeom prst="rect">
            <a:avLst/>
          </a:prstGeom>
        </p:spPr>
        <p:txBody>
          <a:bodyPr lIns="0" tIns="0" rIns="0" bIns="0"/>
          <a:lstStyle>
            <a:lvl1pPr algn="r">
              <a:defRPr sz="1200">
                <a:solidFill>
                  <a:schemeClr val="tx1">
                    <a:tint val="75000"/>
                  </a:schemeClr>
                </a:solidFill>
              </a:defRPr>
            </a:lvl1pPr>
          </a:lstStyle>
          <a:p>
            <a:pPr>
              <a:defRPr/>
            </a:pPr>
            <a:fld id="{B6F15528-21DE-4FAA-801E-634DDDAF4B2B}" type="slidenum">
              <a:rPr lang="de-DE"/>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pic>
        <p:nvPicPr>
          <p:cNvPr id="14" name="Bild 13"/>
          <p:cNvPicPr>
            <a:picLocks noChangeAspect="1"/>
          </p:cNvPicPr>
          <p:nvPr userDrawn="1"/>
        </p:nvPicPr>
        <p:blipFill>
          <a:blip r:embed="rId6">
            <a:extLst>
              <a:ext uri="{96DAC541-7B7A-43D3-8B79-37D633B846F1}">
                <asvg:svgBlip xmlns:asvg="http://schemas.microsoft.com/office/drawing/2016/SVG/main" r:embed="rId7"/>
              </a:ext>
            </a:extLst>
          </a:blip>
          <a:stretch/>
        </p:blipFill>
        <p:spPr bwMode="auto">
          <a:xfrm>
            <a:off x="3611" y="2033"/>
            <a:ext cx="12175543" cy="6853939"/>
          </a:xfrm>
          <a:prstGeom prst="rect">
            <a:avLst/>
          </a:prstGeom>
        </p:spPr>
      </p:pic>
      <p:sp>
        <p:nvSpPr>
          <p:cNvPr id="7" name="Holder 4"/>
          <p:cNvSpPr>
            <a:spLocks noGrp="1"/>
          </p:cNvSpPr>
          <p:nvPr>
            <p:ph type="ftr" sz="quarter" idx="3"/>
          </p:nvPr>
        </p:nvSpPr>
        <p:spPr bwMode="auto">
          <a:xfrm>
            <a:off x="2310114" y="6502957"/>
            <a:ext cx="8073489" cy="194311"/>
          </a:xfrm>
          <a:prstGeom prst="rect">
            <a:avLst/>
          </a:prstGeom>
        </p:spPr>
        <p:txBody>
          <a:bodyPr lIns="0" tIns="0" rIns="0" bIns="0"/>
          <a:lstStyle>
            <a:lvl1pPr algn="ctr">
              <a:defRPr sz="1200">
                <a:solidFill>
                  <a:srgbClr val="17375E"/>
                </a:solidFill>
              </a:defRPr>
            </a:lvl1pPr>
          </a:lstStyle>
          <a:p>
            <a:pPr>
              <a:defRPr/>
            </a:pPr>
            <a:r>
              <a:rPr lang="de-DE"/>
              <a:t>Georg-August-Universität Göttingen</a:t>
            </a:r>
            <a:endParaRPr/>
          </a:p>
        </p:txBody>
      </p:sp>
      <p:sp>
        <p:nvSpPr>
          <p:cNvPr id="8" name="Holder 5"/>
          <p:cNvSpPr>
            <a:spLocks noGrp="1"/>
          </p:cNvSpPr>
          <p:nvPr>
            <p:ph type="dt" sz="half" idx="2"/>
          </p:nvPr>
        </p:nvSpPr>
        <p:spPr bwMode="auto">
          <a:xfrm>
            <a:off x="291503" y="6500815"/>
            <a:ext cx="1375590" cy="196452"/>
          </a:xfrm>
          <a:prstGeom prst="rect">
            <a:avLst/>
          </a:prstGeom>
        </p:spPr>
        <p:txBody>
          <a:bodyPr lIns="0" tIns="0" rIns="0" bIns="0"/>
          <a:lstStyle>
            <a:lvl1pPr algn="l">
              <a:defRPr sz="1200">
                <a:solidFill>
                  <a:schemeClr val="tx1">
                    <a:tint val="75000"/>
                  </a:schemeClr>
                </a:solidFill>
              </a:defRPr>
            </a:lvl1pPr>
          </a:lstStyle>
          <a:p>
            <a:pPr>
              <a:defRPr/>
            </a:pPr>
            <a:fld id="{C8A51442-76F6-0047-9EC6-9C35C6FEA6B1}" type="datetime1">
              <a:rPr lang="de-DE"/>
              <a:t>30.04.2026</a:t>
            </a:fld>
            <a:endParaRPr lang="en-US"/>
          </a:p>
        </p:txBody>
      </p:sp>
      <p:sp>
        <p:nvSpPr>
          <p:cNvPr id="9" name="Holder 6"/>
          <p:cNvSpPr>
            <a:spLocks noGrp="1"/>
          </p:cNvSpPr>
          <p:nvPr>
            <p:ph type="sldNum" sz="quarter" idx="4"/>
          </p:nvPr>
        </p:nvSpPr>
        <p:spPr bwMode="auto">
          <a:xfrm>
            <a:off x="11098077" y="6526037"/>
            <a:ext cx="804015" cy="171233"/>
          </a:xfrm>
          <a:prstGeom prst="rect">
            <a:avLst/>
          </a:prstGeom>
        </p:spPr>
        <p:txBody>
          <a:bodyPr lIns="0" tIns="0" rIns="0" bIns="0"/>
          <a:lstStyle>
            <a:lvl1pPr algn="r">
              <a:defRPr sz="1200">
                <a:solidFill>
                  <a:schemeClr val="tx1">
                    <a:tint val="75000"/>
                  </a:schemeClr>
                </a:solidFill>
              </a:defRPr>
            </a:lvl1pPr>
          </a:lstStyle>
          <a:p>
            <a:pPr>
              <a:defRPr/>
            </a:pPr>
            <a:fld id="{B6F15528-21DE-4FAA-801E-634DDDAF4B2B}" type="slidenum">
              <a:rPr lang="de-DE"/>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p:txStyles>
    <p:titleStyle>
      <a:lvl1pPr>
        <a:defRPr>
          <a:latin typeface="+mj-lt"/>
          <a:ea typeface="+mj-ea"/>
          <a:cs typeface="+mj-cs"/>
        </a:defRPr>
      </a:lvl1pPr>
    </p:titleStyle>
    <p:bodyStyle>
      <a:lvl1pPr marL="0">
        <a:defRPr>
          <a:latin typeface="+mn-lt"/>
          <a:ea typeface="+mn-ea"/>
          <a:cs typeface="+mn-cs"/>
        </a:defRPr>
      </a:lvl1pPr>
      <a:lvl2pPr marL="382636">
        <a:defRPr>
          <a:latin typeface="+mn-lt"/>
          <a:ea typeface="+mn-ea"/>
          <a:cs typeface="+mn-cs"/>
        </a:defRPr>
      </a:lvl2pPr>
      <a:lvl3pPr marL="765273">
        <a:defRPr>
          <a:latin typeface="+mn-lt"/>
          <a:ea typeface="+mn-ea"/>
          <a:cs typeface="+mn-cs"/>
        </a:defRPr>
      </a:lvl3pPr>
      <a:lvl4pPr marL="1147909">
        <a:defRPr>
          <a:latin typeface="+mn-lt"/>
          <a:ea typeface="+mn-ea"/>
          <a:cs typeface="+mn-cs"/>
        </a:defRPr>
      </a:lvl4pPr>
      <a:lvl5pPr marL="1530546">
        <a:defRPr>
          <a:latin typeface="+mn-lt"/>
          <a:ea typeface="+mn-ea"/>
          <a:cs typeface="+mn-cs"/>
        </a:defRPr>
      </a:lvl5pPr>
      <a:lvl6pPr marL="1913180">
        <a:defRPr>
          <a:latin typeface="+mn-lt"/>
          <a:ea typeface="+mn-ea"/>
          <a:cs typeface="+mn-cs"/>
        </a:defRPr>
      </a:lvl6pPr>
      <a:lvl7pPr marL="2295819">
        <a:defRPr>
          <a:latin typeface="+mn-lt"/>
          <a:ea typeface="+mn-ea"/>
          <a:cs typeface="+mn-cs"/>
        </a:defRPr>
      </a:lvl7pPr>
      <a:lvl8pPr marL="2678454">
        <a:defRPr>
          <a:latin typeface="+mn-lt"/>
          <a:ea typeface="+mn-ea"/>
          <a:cs typeface="+mn-cs"/>
        </a:defRPr>
      </a:lvl8pPr>
      <a:lvl9pPr marL="3061091">
        <a:defRPr>
          <a:latin typeface="+mn-lt"/>
          <a:ea typeface="+mn-ea"/>
          <a:cs typeface="+mn-cs"/>
        </a:defRPr>
      </a:lvl9pPr>
    </p:bodyStyle>
    <p:otherStyle>
      <a:lvl1pPr marL="0">
        <a:defRPr>
          <a:latin typeface="+mn-lt"/>
          <a:ea typeface="+mn-ea"/>
          <a:cs typeface="+mn-cs"/>
        </a:defRPr>
      </a:lvl1pPr>
      <a:lvl2pPr marL="382636">
        <a:defRPr>
          <a:latin typeface="+mn-lt"/>
          <a:ea typeface="+mn-ea"/>
          <a:cs typeface="+mn-cs"/>
        </a:defRPr>
      </a:lvl2pPr>
      <a:lvl3pPr marL="765273">
        <a:defRPr>
          <a:latin typeface="+mn-lt"/>
          <a:ea typeface="+mn-ea"/>
          <a:cs typeface="+mn-cs"/>
        </a:defRPr>
      </a:lvl3pPr>
      <a:lvl4pPr marL="1147909">
        <a:defRPr>
          <a:latin typeface="+mn-lt"/>
          <a:ea typeface="+mn-ea"/>
          <a:cs typeface="+mn-cs"/>
        </a:defRPr>
      </a:lvl4pPr>
      <a:lvl5pPr marL="1530546">
        <a:defRPr>
          <a:latin typeface="+mn-lt"/>
          <a:ea typeface="+mn-ea"/>
          <a:cs typeface="+mn-cs"/>
        </a:defRPr>
      </a:lvl5pPr>
      <a:lvl6pPr marL="1913180">
        <a:defRPr>
          <a:latin typeface="+mn-lt"/>
          <a:ea typeface="+mn-ea"/>
          <a:cs typeface="+mn-cs"/>
        </a:defRPr>
      </a:lvl6pPr>
      <a:lvl7pPr marL="2295819">
        <a:defRPr>
          <a:latin typeface="+mn-lt"/>
          <a:ea typeface="+mn-ea"/>
          <a:cs typeface="+mn-cs"/>
        </a:defRPr>
      </a:lvl7pPr>
      <a:lvl8pPr marL="2678454">
        <a:defRPr>
          <a:latin typeface="+mn-lt"/>
          <a:ea typeface="+mn-ea"/>
          <a:cs typeface="+mn-cs"/>
        </a:defRPr>
      </a:lvl8pPr>
      <a:lvl9pPr marL="306109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hyperlink" Target="https://uni-goettingen.de/en/ai+and+writing/706273.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ki-campus.org/en" TargetMode="External"/><Relationship Id="rId4" Type="http://schemas.openxmlformats.org/officeDocument/2006/relationships/hyperlink" Target="https://www.uni-goettingen.de/en/423445.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uni-goettingen.de/en/674738.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uni-goettingen.de/en/appendix+2%3a+guiding+questions+for+transparency+of+ai+use+in+examinations+/706144.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732260" y="3268267"/>
            <a:ext cx="11701238" cy="1273904"/>
          </a:xfrm>
        </p:spPr>
        <p:txBody>
          <a:bodyPr/>
          <a:lstStyle/>
          <a:p>
            <a:pPr>
              <a:defRPr/>
            </a:pPr>
            <a:r>
              <a:rPr lang="de-DE" sz="4800" dirty="0"/>
              <a:t>AI &amp; Academic </a:t>
            </a:r>
            <a:r>
              <a:rPr lang="de-DE" sz="4800" dirty="0" err="1"/>
              <a:t>writing</a:t>
            </a:r>
            <a:r>
              <a:rPr lang="de-DE" sz="4800" dirty="0"/>
              <a:t> in a </a:t>
            </a:r>
            <a:r>
              <a:rPr lang="de-DE" sz="4800" dirty="0" err="1"/>
              <a:t>nutshell</a:t>
            </a:r>
            <a:r>
              <a:rPr lang="de-DE" sz="4800" dirty="0"/>
              <a:t>: </a:t>
            </a:r>
            <a:r>
              <a:rPr lang="de-DE" sz="4800" dirty="0" err="1"/>
              <a:t>applications</a:t>
            </a:r>
            <a:r>
              <a:rPr lang="de-DE" sz="4800" dirty="0"/>
              <a:t>, </a:t>
            </a:r>
            <a:r>
              <a:rPr lang="de-DE" sz="4800" dirty="0" err="1"/>
              <a:t>learning</a:t>
            </a:r>
            <a:r>
              <a:rPr lang="de-DE" sz="4800" dirty="0"/>
              <a:t> </a:t>
            </a:r>
            <a:r>
              <a:rPr lang="de-DE" sz="4800" dirty="0" err="1"/>
              <a:t>resources</a:t>
            </a:r>
            <a:r>
              <a:rPr lang="de-DE" sz="4800" dirty="0"/>
              <a:t>, </a:t>
            </a:r>
            <a:r>
              <a:rPr lang="de-DE" sz="4800" dirty="0" err="1"/>
              <a:t>documentation</a:t>
            </a:r>
            <a:endParaRPr sz="4800" dirty="0"/>
          </a:p>
        </p:txBody>
      </p:sp>
      <p:sp>
        <p:nvSpPr>
          <p:cNvPr id="3" name="Textplatzhalter 2"/>
          <p:cNvSpPr>
            <a:spLocks noGrp="1"/>
          </p:cNvSpPr>
          <p:nvPr>
            <p:ph type="body" idx="1"/>
          </p:nvPr>
        </p:nvSpPr>
        <p:spPr bwMode="auto"/>
        <p:txBody>
          <a:bodyPr/>
          <a:lstStyle/>
          <a:p>
            <a:pPr>
              <a:defRPr/>
            </a:pPr>
            <a:r>
              <a:rPr lang="de-DE" dirty="0"/>
              <a:t>AI Nugget</a:t>
            </a:r>
            <a:endParaRPr dirty="0"/>
          </a:p>
        </p:txBody>
      </p:sp>
      <p:sp>
        <p:nvSpPr>
          <p:cNvPr id="4" name="Textplatzhalter 3"/>
          <p:cNvSpPr>
            <a:spLocks noGrp="1"/>
          </p:cNvSpPr>
          <p:nvPr>
            <p:ph type="body" sz="quarter" idx="12"/>
          </p:nvPr>
        </p:nvSpPr>
        <p:spPr bwMode="auto"/>
        <p:txBody>
          <a:bodyPr/>
          <a:lstStyle/>
          <a:p>
            <a:pPr>
              <a:defRPr/>
            </a:pPr>
            <a:endParaRPr lang="de-DE"/>
          </a:p>
        </p:txBody>
      </p:sp>
      <p:sp>
        <p:nvSpPr>
          <p:cNvPr id="5" name="Untertitel 4"/>
          <p:cNvSpPr>
            <a:spLocks noGrp="1"/>
          </p:cNvSpPr>
          <p:nvPr>
            <p:ph type="subTitle" idx="4"/>
          </p:nvPr>
        </p:nvSpPr>
        <p:spPr bwMode="auto">
          <a:xfrm>
            <a:off x="732259" y="5647541"/>
            <a:ext cx="11008837" cy="336912"/>
          </a:xfrm>
        </p:spPr>
        <p:txBody>
          <a:bodyPr/>
          <a:lstStyle/>
          <a:p>
            <a:pPr>
              <a:defRPr/>
            </a:pPr>
            <a:r>
              <a:rPr lang="de-DE" dirty="0"/>
              <a:t>Dr. Ella Grieshammer – International Writing Lab – Department </a:t>
            </a:r>
            <a:r>
              <a:rPr lang="de-DE" dirty="0" err="1"/>
              <a:t>of</a:t>
            </a:r>
            <a:r>
              <a:rPr lang="de-DE" dirty="0"/>
              <a:t> Key </a:t>
            </a:r>
            <a:r>
              <a:rPr lang="de-DE" dirty="0" err="1"/>
              <a:t>Competencies</a:t>
            </a:r>
            <a:r>
              <a:rPr lang="de-DE" dirty="0"/>
              <a:t> </a:t>
            </a:r>
            <a:r>
              <a:rPr lang="de-DE" dirty="0" err="1"/>
              <a:t>Intercultural</a:t>
            </a:r>
            <a:r>
              <a:rPr lang="de-DE" dirty="0"/>
              <a:t> Interactions</a:t>
            </a:r>
          </a:p>
          <a:p>
            <a:pPr>
              <a:defRPr/>
            </a:pPr>
            <a:endParaRPr lang="de-DE" dirty="0"/>
          </a:p>
        </p:txBody>
      </p:sp>
      <p:pic>
        <p:nvPicPr>
          <p:cNvPr id="6" name="Grafik 5">
            <a:extLst>
              <a:ext uri="{FF2B5EF4-FFF2-40B4-BE49-F238E27FC236}">
                <a16:creationId xmlns:a16="http://schemas.microsoft.com/office/drawing/2014/main" id="{0BAACEAF-AE32-24B0-5684-8884B9BD41BE}"/>
              </a:ext>
            </a:extLst>
          </p:cNvPr>
          <p:cNvPicPr>
            <a:picLocks noChangeAspect="1"/>
          </p:cNvPicPr>
          <p:nvPr/>
        </p:nvPicPr>
        <p:blipFill>
          <a:blip r:embed="rId3"/>
          <a:stretch>
            <a:fillRect/>
          </a:stretch>
        </p:blipFill>
        <p:spPr>
          <a:xfrm>
            <a:off x="11065347" y="6425140"/>
            <a:ext cx="1128242" cy="40481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dirty="0"/>
              <a:t>1. Learning </a:t>
            </a:r>
            <a:r>
              <a:rPr lang="de-DE" dirty="0" err="1"/>
              <a:t>goals</a:t>
            </a:r>
            <a:endParaRPr dirty="0"/>
          </a:p>
        </p:txBody>
      </p:sp>
      <p:sp>
        <p:nvSpPr>
          <p:cNvPr id="3" name="Textplatzhalter 2"/>
          <p:cNvSpPr>
            <a:spLocks noGrp="1"/>
          </p:cNvSpPr>
          <p:nvPr>
            <p:ph type="body" idx="1"/>
          </p:nvPr>
        </p:nvSpPr>
        <p:spPr bwMode="auto">
          <a:xfrm>
            <a:off x="1583705" y="2180861"/>
            <a:ext cx="8799898" cy="307776"/>
          </a:xfrm>
        </p:spPr>
        <p:txBody>
          <a:bodyPr/>
          <a:lstStyle/>
          <a:p>
            <a:pPr>
              <a:spcBef>
                <a:spcPts val="600"/>
              </a:spcBef>
              <a:spcAft>
                <a:spcPts val="600"/>
              </a:spcAft>
              <a:defRPr/>
            </a:pPr>
            <a:r>
              <a:rPr lang="de-DE" dirty="0"/>
              <a:t>At </a:t>
            </a:r>
            <a:r>
              <a:rPr lang="de-DE" dirty="0" err="1"/>
              <a:t>the</a:t>
            </a:r>
            <a:r>
              <a:rPr lang="de-DE" dirty="0"/>
              <a:t> end </a:t>
            </a:r>
            <a:r>
              <a:rPr lang="de-DE" dirty="0" err="1"/>
              <a:t>of</a:t>
            </a:r>
            <a:r>
              <a:rPr lang="de-DE" dirty="0"/>
              <a:t> </a:t>
            </a:r>
            <a:r>
              <a:rPr lang="de-DE" dirty="0" err="1"/>
              <a:t>this</a:t>
            </a:r>
            <a:r>
              <a:rPr lang="de-DE" dirty="0"/>
              <a:t> </a:t>
            </a:r>
            <a:r>
              <a:rPr lang="de-DE" dirty="0" err="1"/>
              <a:t>learning</a:t>
            </a:r>
            <a:r>
              <a:rPr lang="de-DE" dirty="0"/>
              <a:t> </a:t>
            </a:r>
            <a:r>
              <a:rPr lang="de-DE" dirty="0" err="1"/>
              <a:t>unit</a:t>
            </a:r>
            <a:r>
              <a:rPr lang="de-DE" dirty="0"/>
              <a:t> </a:t>
            </a:r>
            <a:r>
              <a:rPr lang="de-DE" dirty="0" err="1"/>
              <a:t>you</a:t>
            </a:r>
            <a:r>
              <a:rPr lang="de-DE" dirty="0"/>
              <a:t> will </a:t>
            </a:r>
            <a:r>
              <a:rPr lang="de-DE" dirty="0" err="1"/>
              <a:t>have</a:t>
            </a:r>
            <a:r>
              <a:rPr lang="de-DE" dirty="0"/>
              <a:t> an </a:t>
            </a:r>
            <a:r>
              <a:rPr lang="de-DE" dirty="0" err="1"/>
              <a:t>idea</a:t>
            </a:r>
            <a:r>
              <a:rPr lang="de-DE" dirty="0"/>
              <a:t>…</a:t>
            </a:r>
            <a:endParaRPr dirty="0"/>
          </a:p>
          <a:p>
            <a:pPr marL="668386" lvl="1" indent="-285750">
              <a:buFont typeface="Arial"/>
              <a:buChar char="•"/>
              <a:defRPr/>
            </a:pPr>
            <a:r>
              <a:rPr lang="de-DE" sz="2400" dirty="0" err="1"/>
              <a:t>how</a:t>
            </a:r>
            <a:r>
              <a:rPr lang="de-DE" sz="2400" dirty="0"/>
              <a:t> </a:t>
            </a:r>
            <a:r>
              <a:rPr lang="de-DE" sz="2400" dirty="0" err="1"/>
              <a:t>constructive</a:t>
            </a:r>
            <a:r>
              <a:rPr lang="de-DE" sz="2400" dirty="0"/>
              <a:t> AI </a:t>
            </a:r>
            <a:r>
              <a:rPr lang="de-DE" sz="2400" dirty="0" err="1"/>
              <a:t>use</a:t>
            </a:r>
            <a:r>
              <a:rPr lang="de-DE" sz="2400" dirty="0"/>
              <a:t> </a:t>
            </a:r>
            <a:r>
              <a:rPr lang="de-DE" sz="2400" dirty="0" err="1"/>
              <a:t>differs</a:t>
            </a:r>
            <a:r>
              <a:rPr lang="de-DE" sz="2400" dirty="0"/>
              <a:t> </a:t>
            </a:r>
            <a:r>
              <a:rPr lang="de-DE" sz="2400" dirty="0" err="1"/>
              <a:t>from</a:t>
            </a:r>
            <a:r>
              <a:rPr lang="de-DE" sz="2400" dirty="0"/>
              <a:t> </a:t>
            </a:r>
            <a:r>
              <a:rPr lang="de-DE" sz="2400" dirty="0" err="1"/>
              <a:t>counterproductive</a:t>
            </a:r>
            <a:r>
              <a:rPr lang="de-DE" sz="2400" dirty="0"/>
              <a:t> AI </a:t>
            </a:r>
            <a:r>
              <a:rPr lang="de-DE" sz="2400" dirty="0" err="1"/>
              <a:t>use</a:t>
            </a:r>
            <a:r>
              <a:rPr lang="de-DE" sz="2400" dirty="0"/>
              <a:t> in </a:t>
            </a:r>
            <a:r>
              <a:rPr lang="de-DE" sz="2400" dirty="0" err="1"/>
              <a:t>writing</a:t>
            </a:r>
            <a:r>
              <a:rPr lang="de-DE" sz="2400" dirty="0"/>
              <a:t>.</a:t>
            </a:r>
          </a:p>
          <a:p>
            <a:pPr marL="668386" lvl="1" indent="-285750">
              <a:buFont typeface="Arial"/>
              <a:buChar char="•"/>
              <a:defRPr/>
            </a:pPr>
            <a:r>
              <a:rPr lang="de-DE" sz="2400" dirty="0" err="1"/>
              <a:t>where</a:t>
            </a:r>
            <a:r>
              <a:rPr lang="de-DE" sz="2400" dirty="0"/>
              <a:t> </a:t>
            </a:r>
            <a:r>
              <a:rPr lang="de-DE" sz="2400" dirty="0" err="1"/>
              <a:t>to</a:t>
            </a:r>
            <a:r>
              <a:rPr lang="de-DE" sz="2400" dirty="0"/>
              <a:t> find </a:t>
            </a:r>
            <a:r>
              <a:rPr lang="de-DE" sz="2400" dirty="0" err="1"/>
              <a:t>further</a:t>
            </a:r>
            <a:r>
              <a:rPr lang="de-DE" sz="2400" dirty="0"/>
              <a:t> </a:t>
            </a:r>
            <a:r>
              <a:rPr lang="de-DE" sz="2400" dirty="0" err="1"/>
              <a:t>learning</a:t>
            </a:r>
            <a:r>
              <a:rPr lang="de-DE" sz="2400" dirty="0"/>
              <a:t> </a:t>
            </a:r>
            <a:r>
              <a:rPr lang="de-DE" sz="2400" dirty="0" err="1"/>
              <a:t>resources</a:t>
            </a:r>
            <a:r>
              <a:rPr lang="de-DE" sz="2400" dirty="0"/>
              <a:t> </a:t>
            </a:r>
            <a:r>
              <a:rPr lang="de-DE" sz="2400" dirty="0" err="1"/>
              <a:t>for</a:t>
            </a:r>
            <a:r>
              <a:rPr lang="de-DE" sz="2400" dirty="0"/>
              <a:t> </a:t>
            </a:r>
            <a:r>
              <a:rPr lang="de-DE" sz="2400" dirty="0" err="1"/>
              <a:t>constructive</a:t>
            </a:r>
            <a:r>
              <a:rPr lang="de-DE" sz="2400" dirty="0"/>
              <a:t> AI </a:t>
            </a:r>
            <a:r>
              <a:rPr lang="de-DE" sz="2400" dirty="0" err="1"/>
              <a:t>use</a:t>
            </a:r>
            <a:r>
              <a:rPr lang="de-DE" sz="2400" dirty="0"/>
              <a:t>.</a:t>
            </a:r>
          </a:p>
          <a:p>
            <a:pPr marL="668386" lvl="1" indent="-285750">
              <a:buFont typeface="Arial"/>
              <a:buChar char="•"/>
              <a:defRPr/>
            </a:pPr>
            <a:r>
              <a:rPr lang="de-DE" sz="2400" dirty="0"/>
              <a:t>How </a:t>
            </a:r>
            <a:r>
              <a:rPr lang="de-DE" sz="2400" dirty="0" err="1"/>
              <a:t>to</a:t>
            </a:r>
            <a:r>
              <a:rPr lang="de-DE" sz="2400" dirty="0"/>
              <a:t> </a:t>
            </a:r>
            <a:r>
              <a:rPr lang="de-DE" sz="2400" dirty="0" err="1"/>
              <a:t>document</a:t>
            </a:r>
            <a:r>
              <a:rPr lang="de-DE" sz="2400" dirty="0"/>
              <a:t> </a:t>
            </a:r>
            <a:r>
              <a:rPr lang="de-DE" sz="2400" dirty="0" err="1"/>
              <a:t>your</a:t>
            </a:r>
            <a:r>
              <a:rPr lang="de-DE" sz="2400" dirty="0"/>
              <a:t> AI </a:t>
            </a:r>
            <a:r>
              <a:rPr lang="de-DE" sz="2400" dirty="0" err="1"/>
              <a:t>use</a:t>
            </a:r>
            <a:r>
              <a:rPr lang="de-DE" sz="2400" dirty="0"/>
              <a:t>. </a:t>
            </a:r>
            <a:endParaRPr lang="de-DE" dirty="0"/>
          </a:p>
        </p:txBody>
      </p:sp>
      <p:sp>
        <p:nvSpPr>
          <p:cNvPr id="4" name="Fußzeilenplatzhalter 3"/>
          <p:cNvSpPr>
            <a:spLocks noGrp="1"/>
          </p:cNvSpPr>
          <p:nvPr>
            <p:ph type="ftr" sz="quarter" idx="3"/>
          </p:nvPr>
        </p:nvSpPr>
        <p:spPr bwMode="auto"/>
        <p:txBody>
          <a:bodyPr/>
          <a:lstStyle/>
          <a:p>
            <a:pPr>
              <a:defRPr/>
            </a:pPr>
            <a:r>
              <a:rPr lang="de-DE"/>
              <a:t>Georg-August-Universität Göttingen</a:t>
            </a: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2</a:t>
            </a:fld>
            <a:endParaRPr lang="de-DE"/>
          </a:p>
        </p:txBody>
      </p:sp>
      <p:sp>
        <p:nvSpPr>
          <p:cNvPr id="7" name="Textplatzhalter 6"/>
          <p:cNvSpPr>
            <a:spLocks noGrp="1"/>
          </p:cNvSpPr>
          <p:nvPr>
            <p:ph type="body" sz="quarter" idx="12"/>
          </p:nvPr>
        </p:nvSpPr>
        <p:spPr bwMode="auto"/>
        <p:txBody>
          <a:bodyPr/>
          <a:lstStyle/>
          <a:p>
            <a:pPr>
              <a:defRPr/>
            </a:pPr>
            <a:endParaRPr lang="de-D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81182" y="1318349"/>
            <a:ext cx="11020910" cy="574516"/>
          </a:xfrm>
        </p:spPr>
        <p:txBody>
          <a:bodyPr/>
          <a:lstStyle/>
          <a:p>
            <a:pPr>
              <a:defRPr/>
            </a:pPr>
            <a:r>
              <a:rPr lang="de-DE" dirty="0"/>
              <a:t>2. Using AI </a:t>
            </a:r>
            <a:r>
              <a:rPr lang="de-DE" dirty="0" err="1"/>
              <a:t>tools</a:t>
            </a:r>
            <a:r>
              <a:rPr lang="de-DE" dirty="0"/>
              <a:t> </a:t>
            </a:r>
            <a:r>
              <a:rPr lang="de-DE" dirty="0" err="1"/>
              <a:t>as</a:t>
            </a:r>
            <a:r>
              <a:rPr lang="de-DE" dirty="0"/>
              <a:t> </a:t>
            </a:r>
            <a:r>
              <a:rPr lang="de-DE" dirty="0" err="1"/>
              <a:t>partners</a:t>
            </a:r>
            <a:r>
              <a:rPr lang="de-DE" dirty="0"/>
              <a:t>, not </a:t>
            </a:r>
            <a:r>
              <a:rPr lang="de-DE" dirty="0" err="1"/>
              <a:t>as</a:t>
            </a:r>
            <a:r>
              <a:rPr lang="de-DE" dirty="0"/>
              <a:t> ghost </a:t>
            </a:r>
            <a:r>
              <a:rPr lang="de-DE" dirty="0" err="1"/>
              <a:t>writers</a:t>
            </a:r>
            <a:r>
              <a:rPr lang="de-DE" dirty="0"/>
              <a:t> – </a:t>
            </a:r>
            <a:r>
              <a:rPr lang="de-DE" dirty="0" err="1"/>
              <a:t>adequate</a:t>
            </a:r>
            <a:r>
              <a:rPr lang="de-DE" dirty="0"/>
              <a:t> vs. </a:t>
            </a:r>
            <a:r>
              <a:rPr lang="de-DE" dirty="0" err="1"/>
              <a:t>inadequate</a:t>
            </a:r>
            <a:r>
              <a:rPr lang="de-DE" dirty="0"/>
              <a:t> </a:t>
            </a:r>
            <a:r>
              <a:rPr lang="de-DE" dirty="0" err="1"/>
              <a:t>prompts</a:t>
            </a:r>
            <a:endParaRPr dirty="0"/>
          </a:p>
        </p:txBody>
      </p:sp>
      <p:sp>
        <p:nvSpPr>
          <p:cNvPr id="3" name="Textplatzhalter 2"/>
          <p:cNvSpPr>
            <a:spLocks noGrp="1"/>
          </p:cNvSpPr>
          <p:nvPr>
            <p:ph type="body" idx="1"/>
          </p:nvPr>
        </p:nvSpPr>
        <p:spPr bwMode="auto">
          <a:xfrm>
            <a:off x="1776314" y="2924944"/>
            <a:ext cx="9296163" cy="936104"/>
          </a:xfrm>
        </p:spPr>
        <p:txBody>
          <a:bodyPr/>
          <a:lstStyle/>
          <a:p>
            <a:pPr algn="just">
              <a:spcBef>
                <a:spcPts val="600"/>
              </a:spcBef>
              <a:spcAft>
                <a:spcPts val="600"/>
              </a:spcAft>
              <a:defRPr/>
            </a:pPr>
            <a:r>
              <a:rPr lang="de-DE" dirty="0"/>
              <a:t>I </a:t>
            </a:r>
            <a:r>
              <a:rPr lang="de-DE" dirty="0" err="1"/>
              <a:t>have</a:t>
            </a:r>
            <a:r>
              <a:rPr lang="de-DE" dirty="0"/>
              <a:t> </a:t>
            </a:r>
            <a:r>
              <a:rPr lang="de-DE" dirty="0" err="1"/>
              <a:t>to</a:t>
            </a:r>
            <a:r>
              <a:rPr lang="de-DE" dirty="0"/>
              <a:t> </a:t>
            </a:r>
            <a:r>
              <a:rPr lang="de-DE" dirty="0" err="1"/>
              <a:t>write</a:t>
            </a:r>
            <a:r>
              <a:rPr lang="de-DE" dirty="0"/>
              <a:t> a </a:t>
            </a:r>
            <a:r>
              <a:rPr lang="de-DE" dirty="0" err="1"/>
              <a:t>term</a:t>
            </a:r>
            <a:r>
              <a:rPr lang="de-DE" dirty="0"/>
              <a:t> </a:t>
            </a:r>
            <a:r>
              <a:rPr lang="de-DE" dirty="0" err="1"/>
              <a:t>paper</a:t>
            </a:r>
            <a:r>
              <a:rPr lang="de-DE" dirty="0"/>
              <a:t> </a:t>
            </a:r>
            <a:r>
              <a:rPr lang="de-DE" dirty="0" err="1"/>
              <a:t>about</a:t>
            </a:r>
            <a:r>
              <a:rPr lang="de-DE" dirty="0"/>
              <a:t> … . </a:t>
            </a:r>
            <a:r>
              <a:rPr lang="de-DE" dirty="0" err="1"/>
              <a:t>Suggest</a:t>
            </a:r>
            <a:r>
              <a:rPr lang="de-DE" dirty="0"/>
              <a:t> possible </a:t>
            </a:r>
            <a:r>
              <a:rPr lang="de-DE" dirty="0" err="1"/>
              <a:t>research</a:t>
            </a:r>
            <a:r>
              <a:rPr lang="de-DE" dirty="0"/>
              <a:t> </a:t>
            </a:r>
            <a:r>
              <a:rPr lang="de-DE" dirty="0" err="1"/>
              <a:t>questions</a:t>
            </a:r>
            <a:r>
              <a:rPr lang="de-DE" dirty="0"/>
              <a:t> and </a:t>
            </a:r>
            <a:r>
              <a:rPr lang="de-DE" dirty="0" err="1"/>
              <a:t>outlines</a:t>
            </a:r>
            <a:r>
              <a:rPr lang="de-DE" dirty="0"/>
              <a:t>. </a:t>
            </a:r>
          </a:p>
          <a:p>
            <a:pPr marL="342900" indent="-342900" algn="just">
              <a:spcBef>
                <a:spcPts val="600"/>
              </a:spcBef>
              <a:spcAft>
                <a:spcPts val="600"/>
              </a:spcAft>
              <a:buFont typeface="Wingdings"/>
              <a:buChar char="Ø"/>
              <a:defRPr/>
            </a:pPr>
            <a:endParaRPr lang="de-DE" dirty="0"/>
          </a:p>
          <a:p>
            <a:pPr algn="just">
              <a:spcBef>
                <a:spcPts val="600"/>
              </a:spcBef>
              <a:spcAft>
                <a:spcPts val="600"/>
              </a:spcAft>
              <a:defRPr/>
            </a:pPr>
            <a:r>
              <a:rPr lang="de-DE" dirty="0"/>
              <a:t>I am </a:t>
            </a:r>
            <a:r>
              <a:rPr lang="de-DE" dirty="0" err="1"/>
              <a:t>writing</a:t>
            </a:r>
            <a:r>
              <a:rPr lang="de-DE" dirty="0"/>
              <a:t> a </a:t>
            </a:r>
            <a:r>
              <a:rPr lang="de-DE" dirty="0" err="1"/>
              <a:t>term</a:t>
            </a:r>
            <a:r>
              <a:rPr lang="de-DE" dirty="0"/>
              <a:t> </a:t>
            </a:r>
            <a:r>
              <a:rPr lang="de-DE" dirty="0" err="1"/>
              <a:t>paper</a:t>
            </a:r>
            <a:r>
              <a:rPr lang="de-DE" dirty="0"/>
              <a:t> </a:t>
            </a:r>
            <a:r>
              <a:rPr lang="de-DE" dirty="0" err="1"/>
              <a:t>about</a:t>
            </a:r>
            <a:r>
              <a:rPr lang="de-DE" dirty="0"/>
              <a:t> … . </a:t>
            </a:r>
            <a:r>
              <a:rPr lang="de-DE" dirty="0" err="1"/>
              <a:t>You</a:t>
            </a:r>
            <a:r>
              <a:rPr lang="de-DE" dirty="0"/>
              <a:t> </a:t>
            </a:r>
            <a:r>
              <a:rPr lang="de-DE" dirty="0" err="1"/>
              <a:t>help</a:t>
            </a:r>
            <a:r>
              <a:rPr lang="de-DE" dirty="0"/>
              <a:t> </a:t>
            </a:r>
            <a:r>
              <a:rPr lang="de-DE" dirty="0" err="1"/>
              <a:t>me</a:t>
            </a:r>
            <a:r>
              <a:rPr lang="de-DE" dirty="0"/>
              <a:t> </a:t>
            </a:r>
            <a:r>
              <a:rPr lang="de-DE" dirty="0" err="1"/>
              <a:t>narrow</a:t>
            </a:r>
            <a:r>
              <a:rPr lang="de-DE" dirty="0"/>
              <a:t> down </a:t>
            </a:r>
            <a:r>
              <a:rPr lang="de-DE" dirty="0" err="1"/>
              <a:t>the</a:t>
            </a:r>
            <a:r>
              <a:rPr lang="de-DE" dirty="0"/>
              <a:t> </a:t>
            </a:r>
            <a:r>
              <a:rPr lang="de-DE" dirty="0" err="1"/>
              <a:t>topic</a:t>
            </a:r>
            <a:r>
              <a:rPr lang="de-DE" dirty="0"/>
              <a:t> </a:t>
            </a:r>
            <a:r>
              <a:rPr lang="de-DE" dirty="0" err="1"/>
              <a:t>by</a:t>
            </a:r>
            <a:r>
              <a:rPr lang="de-DE" dirty="0"/>
              <a:t> </a:t>
            </a:r>
            <a:r>
              <a:rPr lang="de-DE" dirty="0" err="1"/>
              <a:t>asking</a:t>
            </a:r>
            <a:r>
              <a:rPr lang="de-DE" dirty="0"/>
              <a:t> </a:t>
            </a:r>
            <a:r>
              <a:rPr lang="de-DE" dirty="0" err="1"/>
              <a:t>questions</a:t>
            </a:r>
            <a:r>
              <a:rPr lang="de-DE" dirty="0"/>
              <a:t>. </a:t>
            </a:r>
            <a:r>
              <a:rPr lang="de-DE" dirty="0" err="1"/>
              <a:t>Respond</a:t>
            </a:r>
            <a:r>
              <a:rPr lang="de-DE" dirty="0"/>
              <a:t> </a:t>
            </a:r>
            <a:r>
              <a:rPr lang="de-DE" dirty="0" err="1"/>
              <a:t>to</a:t>
            </a:r>
            <a:r>
              <a:rPr lang="de-DE" dirty="0"/>
              <a:t> </a:t>
            </a:r>
            <a:r>
              <a:rPr lang="de-DE" dirty="0" err="1"/>
              <a:t>my</a:t>
            </a:r>
            <a:r>
              <a:rPr lang="de-DE" dirty="0"/>
              <a:t> </a:t>
            </a:r>
            <a:r>
              <a:rPr lang="de-DE" dirty="0" err="1"/>
              <a:t>answers</a:t>
            </a:r>
            <a:r>
              <a:rPr lang="de-DE" dirty="0"/>
              <a:t> </a:t>
            </a:r>
            <a:r>
              <a:rPr lang="de-DE" dirty="0" err="1"/>
              <a:t>by</a:t>
            </a:r>
            <a:r>
              <a:rPr lang="de-DE" dirty="0"/>
              <a:t> </a:t>
            </a:r>
            <a:r>
              <a:rPr lang="de-DE" dirty="0" err="1"/>
              <a:t>asking</a:t>
            </a:r>
            <a:r>
              <a:rPr lang="de-DE" dirty="0"/>
              <a:t> </a:t>
            </a:r>
            <a:r>
              <a:rPr lang="de-DE" dirty="0" err="1"/>
              <a:t>more</a:t>
            </a:r>
            <a:r>
              <a:rPr lang="de-DE" dirty="0"/>
              <a:t> </a:t>
            </a:r>
            <a:r>
              <a:rPr lang="de-DE" dirty="0" err="1"/>
              <a:t>questions</a:t>
            </a:r>
            <a:r>
              <a:rPr lang="de-DE" dirty="0"/>
              <a:t> </a:t>
            </a:r>
            <a:r>
              <a:rPr lang="de-DE" dirty="0" err="1"/>
              <a:t>which</a:t>
            </a:r>
            <a:r>
              <a:rPr lang="de-DE" dirty="0"/>
              <a:t> </a:t>
            </a:r>
            <a:r>
              <a:rPr lang="de-DE" dirty="0" err="1"/>
              <a:t>help</a:t>
            </a:r>
            <a:r>
              <a:rPr lang="de-DE" dirty="0"/>
              <a:t> </a:t>
            </a:r>
            <a:r>
              <a:rPr lang="de-DE" dirty="0" err="1"/>
              <a:t>me</a:t>
            </a:r>
            <a:r>
              <a:rPr lang="de-DE" dirty="0"/>
              <a:t> </a:t>
            </a:r>
            <a:r>
              <a:rPr lang="de-DE" dirty="0" err="1"/>
              <a:t>to</a:t>
            </a:r>
            <a:r>
              <a:rPr lang="de-DE" dirty="0"/>
              <a:t> find a </a:t>
            </a:r>
            <a:r>
              <a:rPr lang="de-DE" dirty="0" err="1"/>
              <a:t>focused</a:t>
            </a:r>
            <a:r>
              <a:rPr lang="de-DE" dirty="0"/>
              <a:t> </a:t>
            </a:r>
            <a:r>
              <a:rPr lang="de-DE" dirty="0" err="1"/>
              <a:t>research</a:t>
            </a:r>
            <a:r>
              <a:rPr lang="de-DE" dirty="0"/>
              <a:t> </a:t>
            </a:r>
            <a:r>
              <a:rPr lang="de-DE" dirty="0" err="1"/>
              <a:t>question</a:t>
            </a:r>
            <a:r>
              <a:rPr lang="de-DE" dirty="0"/>
              <a:t>.</a:t>
            </a:r>
          </a:p>
        </p:txBody>
      </p:sp>
      <p:sp>
        <p:nvSpPr>
          <p:cNvPr id="4" name="Fußzeilenplatzhalter 3"/>
          <p:cNvSpPr>
            <a:spLocks noGrp="1"/>
          </p:cNvSpPr>
          <p:nvPr>
            <p:ph type="ftr" sz="quarter" idx="3"/>
          </p:nvPr>
        </p:nvSpPr>
        <p:spPr bwMode="auto"/>
        <p:txBody>
          <a:bodyPr/>
          <a:lstStyle/>
          <a:p>
            <a:pPr>
              <a:defRPr/>
            </a:pPr>
            <a:r>
              <a:rPr lang="de-DE"/>
              <a:t>Georg-August-Universität Göttingen</a:t>
            </a: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3</a:t>
            </a:fld>
            <a:endParaRPr lang="de-DE"/>
          </a:p>
        </p:txBody>
      </p:sp>
      <p:sp>
        <p:nvSpPr>
          <p:cNvPr id="7" name="Textplatzhalter 6"/>
          <p:cNvSpPr>
            <a:spLocks noGrp="1"/>
          </p:cNvSpPr>
          <p:nvPr>
            <p:ph type="body" sz="quarter" idx="12"/>
          </p:nvPr>
        </p:nvSpPr>
        <p:spPr bwMode="auto"/>
        <p:txBody>
          <a:bodyPr/>
          <a:lstStyle/>
          <a:p>
            <a:pPr>
              <a:defRPr/>
            </a:pPr>
            <a:endParaRPr lang="de-DE"/>
          </a:p>
        </p:txBody>
      </p:sp>
      <p:pic>
        <p:nvPicPr>
          <p:cNvPr id="10" name="Grafik 9" descr="Traurige Gesichtskontur mit einfarbiger Füllung">
            <a:extLst>
              <a:ext uri="{FF2B5EF4-FFF2-40B4-BE49-F238E27FC236}">
                <a16:creationId xmlns:a16="http://schemas.microsoft.com/office/drawing/2014/main" id="{DEA83056-689F-43F9-B906-93DD136FDD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2693" y="2967095"/>
            <a:ext cx="914400" cy="914400"/>
          </a:xfrm>
          <a:prstGeom prst="rect">
            <a:avLst/>
          </a:prstGeom>
        </p:spPr>
      </p:pic>
      <p:pic>
        <p:nvPicPr>
          <p:cNvPr id="12" name="Grafik 11" descr="Grinsende Gesichtskontur mit einfarbiger Füllung">
            <a:extLst>
              <a:ext uri="{FF2B5EF4-FFF2-40B4-BE49-F238E27FC236}">
                <a16:creationId xmlns:a16="http://schemas.microsoft.com/office/drawing/2014/main" id="{1CB23C0D-302E-4CF5-8922-86C01A8E04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2693" y="4435927"/>
            <a:ext cx="914400" cy="914400"/>
          </a:xfrm>
          <a:prstGeom prst="rect">
            <a:avLst/>
          </a:prstGeom>
        </p:spPr>
      </p:pic>
    </p:spTree>
    <p:extLst>
      <p:ext uri="{BB962C8B-B14F-4D97-AF65-F5344CB8AC3E}">
        <p14:creationId xmlns:p14="http://schemas.microsoft.com/office/powerpoint/2010/main" val="414365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dirty="0"/>
              <a:t>2. Using AI </a:t>
            </a:r>
            <a:r>
              <a:rPr lang="de-DE" dirty="0" err="1"/>
              <a:t>tools</a:t>
            </a:r>
            <a:r>
              <a:rPr lang="de-DE" dirty="0"/>
              <a:t> </a:t>
            </a:r>
            <a:r>
              <a:rPr lang="de-DE" dirty="0" err="1"/>
              <a:t>as</a:t>
            </a:r>
            <a:r>
              <a:rPr lang="de-DE" dirty="0"/>
              <a:t> </a:t>
            </a:r>
            <a:r>
              <a:rPr lang="de-DE" dirty="0" err="1"/>
              <a:t>partners</a:t>
            </a:r>
            <a:r>
              <a:rPr lang="de-DE" dirty="0"/>
              <a:t>, not </a:t>
            </a:r>
            <a:r>
              <a:rPr lang="de-DE" dirty="0" err="1"/>
              <a:t>as</a:t>
            </a:r>
            <a:r>
              <a:rPr lang="de-DE" dirty="0"/>
              <a:t> ghost </a:t>
            </a:r>
            <a:r>
              <a:rPr lang="de-DE" dirty="0" err="1"/>
              <a:t>writers</a:t>
            </a:r>
            <a:r>
              <a:rPr lang="de-DE" dirty="0"/>
              <a:t> – </a:t>
            </a:r>
            <a:r>
              <a:rPr lang="de-DE" dirty="0" err="1"/>
              <a:t>adequate</a:t>
            </a:r>
            <a:r>
              <a:rPr lang="de-DE" dirty="0"/>
              <a:t> vs. </a:t>
            </a:r>
            <a:r>
              <a:rPr lang="de-DE" dirty="0" err="1"/>
              <a:t>inadequate</a:t>
            </a:r>
            <a:r>
              <a:rPr lang="de-DE" dirty="0"/>
              <a:t> </a:t>
            </a:r>
            <a:r>
              <a:rPr lang="de-DE" dirty="0" err="1"/>
              <a:t>prompts</a:t>
            </a:r>
            <a:endParaRPr dirty="0"/>
          </a:p>
        </p:txBody>
      </p:sp>
      <p:sp>
        <p:nvSpPr>
          <p:cNvPr id="3" name="Textplatzhalter 2"/>
          <p:cNvSpPr>
            <a:spLocks noGrp="1"/>
          </p:cNvSpPr>
          <p:nvPr>
            <p:ph type="body" idx="1"/>
          </p:nvPr>
        </p:nvSpPr>
        <p:spPr bwMode="auto">
          <a:xfrm>
            <a:off x="1732115" y="2924944"/>
            <a:ext cx="9734095" cy="936104"/>
          </a:xfrm>
        </p:spPr>
        <p:txBody>
          <a:bodyPr/>
          <a:lstStyle/>
          <a:p>
            <a:pPr algn="l">
              <a:spcBef>
                <a:spcPts val="600"/>
              </a:spcBef>
              <a:spcAft>
                <a:spcPts val="600"/>
              </a:spcAft>
              <a:defRPr/>
            </a:pPr>
            <a:r>
              <a:rPr lang="de-DE" dirty="0"/>
              <a:t>Here </a:t>
            </a:r>
            <a:r>
              <a:rPr lang="de-DE" dirty="0" err="1"/>
              <a:t>is</a:t>
            </a:r>
            <a:r>
              <a:rPr lang="de-DE" dirty="0"/>
              <a:t> </a:t>
            </a:r>
            <a:r>
              <a:rPr lang="de-DE" dirty="0" err="1"/>
              <a:t>my</a:t>
            </a:r>
            <a:r>
              <a:rPr lang="de-DE" dirty="0"/>
              <a:t> </a:t>
            </a:r>
            <a:r>
              <a:rPr lang="de-DE" dirty="0" err="1"/>
              <a:t>text</a:t>
            </a:r>
            <a:r>
              <a:rPr lang="de-DE" dirty="0"/>
              <a:t>. </a:t>
            </a:r>
            <a:r>
              <a:rPr lang="de-DE" dirty="0" err="1"/>
              <a:t>Revise</a:t>
            </a:r>
            <a:r>
              <a:rPr lang="de-DE" dirty="0"/>
              <a:t> </a:t>
            </a:r>
            <a:r>
              <a:rPr lang="de-DE" dirty="0" err="1"/>
              <a:t>it</a:t>
            </a:r>
            <a:r>
              <a:rPr lang="de-DE" dirty="0"/>
              <a:t> </a:t>
            </a:r>
            <a:r>
              <a:rPr lang="de-DE" dirty="0" err="1"/>
              <a:t>to</a:t>
            </a:r>
            <a:r>
              <a:rPr lang="de-DE" dirty="0"/>
              <a:t> </a:t>
            </a:r>
            <a:r>
              <a:rPr lang="de-DE" dirty="0" err="1"/>
              <a:t>make</a:t>
            </a:r>
            <a:r>
              <a:rPr lang="de-DE" dirty="0"/>
              <a:t> </a:t>
            </a:r>
            <a:r>
              <a:rPr lang="de-DE" dirty="0" err="1"/>
              <a:t>it</a:t>
            </a:r>
            <a:r>
              <a:rPr lang="de-DE" dirty="0"/>
              <a:t> </a:t>
            </a:r>
            <a:r>
              <a:rPr lang="de-DE" dirty="0" err="1"/>
              <a:t>sound</a:t>
            </a:r>
            <a:r>
              <a:rPr lang="de-DE" dirty="0"/>
              <a:t> </a:t>
            </a:r>
            <a:r>
              <a:rPr lang="de-DE" dirty="0" err="1"/>
              <a:t>more</a:t>
            </a:r>
            <a:r>
              <a:rPr lang="de-DE" dirty="0"/>
              <a:t> </a:t>
            </a:r>
            <a:r>
              <a:rPr lang="de-DE" dirty="0" err="1"/>
              <a:t>academic</a:t>
            </a:r>
            <a:r>
              <a:rPr lang="de-DE" dirty="0"/>
              <a:t>. </a:t>
            </a:r>
          </a:p>
          <a:p>
            <a:pPr algn="l">
              <a:spcBef>
                <a:spcPts val="600"/>
              </a:spcBef>
              <a:spcAft>
                <a:spcPts val="600"/>
              </a:spcAft>
              <a:defRPr/>
            </a:pPr>
            <a:endParaRPr lang="de-DE" dirty="0"/>
          </a:p>
          <a:p>
            <a:pPr algn="l">
              <a:spcBef>
                <a:spcPts val="600"/>
              </a:spcBef>
              <a:spcAft>
                <a:spcPts val="600"/>
              </a:spcAft>
              <a:defRPr/>
            </a:pPr>
            <a:r>
              <a:rPr lang="de-DE" dirty="0"/>
              <a:t>This </a:t>
            </a:r>
            <a:r>
              <a:rPr lang="de-DE" dirty="0" err="1"/>
              <a:t>is</a:t>
            </a:r>
            <a:r>
              <a:rPr lang="de-DE" dirty="0"/>
              <a:t> </a:t>
            </a:r>
            <a:r>
              <a:rPr lang="de-DE" dirty="0" err="1"/>
              <a:t>chapter</a:t>
            </a:r>
            <a:r>
              <a:rPr lang="de-DE" dirty="0"/>
              <a:t> … </a:t>
            </a:r>
            <a:r>
              <a:rPr lang="de-DE" dirty="0" err="1"/>
              <a:t>of</a:t>
            </a:r>
            <a:r>
              <a:rPr lang="de-DE" dirty="0"/>
              <a:t> </a:t>
            </a:r>
            <a:r>
              <a:rPr lang="de-DE" dirty="0" err="1"/>
              <a:t>my</a:t>
            </a:r>
            <a:r>
              <a:rPr lang="de-DE" dirty="0"/>
              <a:t> </a:t>
            </a:r>
            <a:r>
              <a:rPr lang="de-DE" dirty="0" err="1"/>
              <a:t>term</a:t>
            </a:r>
            <a:r>
              <a:rPr lang="de-DE" dirty="0"/>
              <a:t> </a:t>
            </a:r>
            <a:r>
              <a:rPr lang="de-DE" dirty="0" err="1"/>
              <a:t>paper</a:t>
            </a:r>
            <a:r>
              <a:rPr lang="de-DE" dirty="0"/>
              <a:t> on … The </a:t>
            </a:r>
            <a:r>
              <a:rPr lang="de-DE" dirty="0" err="1"/>
              <a:t>chapter‘s</a:t>
            </a:r>
            <a:r>
              <a:rPr lang="de-DE" dirty="0"/>
              <a:t> </a:t>
            </a:r>
            <a:r>
              <a:rPr lang="de-DE" dirty="0" err="1"/>
              <a:t>objective</a:t>
            </a:r>
            <a:r>
              <a:rPr lang="de-DE" dirty="0"/>
              <a:t> </a:t>
            </a:r>
            <a:r>
              <a:rPr lang="de-DE" dirty="0" err="1"/>
              <a:t>is</a:t>
            </a:r>
            <a:r>
              <a:rPr lang="de-DE" dirty="0"/>
              <a:t> </a:t>
            </a:r>
            <a:r>
              <a:rPr lang="de-DE" dirty="0" err="1"/>
              <a:t>to</a:t>
            </a:r>
            <a:r>
              <a:rPr lang="de-DE" dirty="0"/>
              <a:t> … </a:t>
            </a:r>
            <a:r>
              <a:rPr lang="de-DE" dirty="0" err="1"/>
              <a:t>Provide</a:t>
            </a:r>
            <a:r>
              <a:rPr lang="de-DE" dirty="0"/>
              <a:t> </a:t>
            </a:r>
            <a:r>
              <a:rPr lang="de-DE" dirty="0" err="1"/>
              <a:t>me</a:t>
            </a:r>
            <a:r>
              <a:rPr lang="de-DE" dirty="0"/>
              <a:t> </a:t>
            </a:r>
            <a:r>
              <a:rPr lang="de-DE" dirty="0" err="1"/>
              <a:t>with</a:t>
            </a:r>
            <a:r>
              <a:rPr lang="de-DE" dirty="0"/>
              <a:t> </a:t>
            </a:r>
            <a:r>
              <a:rPr lang="de-DE" dirty="0" err="1"/>
              <a:t>some</a:t>
            </a:r>
            <a:r>
              <a:rPr lang="de-DE" dirty="0"/>
              <a:t> </a:t>
            </a:r>
            <a:r>
              <a:rPr lang="de-DE" dirty="0" err="1"/>
              <a:t>feedback</a:t>
            </a:r>
            <a:r>
              <a:rPr lang="de-DE" dirty="0"/>
              <a:t> </a:t>
            </a:r>
            <a:r>
              <a:rPr lang="de-DE" dirty="0" err="1"/>
              <a:t>by</a:t>
            </a:r>
            <a:r>
              <a:rPr lang="de-DE" dirty="0"/>
              <a:t> </a:t>
            </a:r>
            <a:r>
              <a:rPr lang="de-DE" dirty="0" err="1"/>
              <a:t>answering</a:t>
            </a:r>
            <a:r>
              <a:rPr lang="de-DE" dirty="0"/>
              <a:t> </a:t>
            </a:r>
            <a:r>
              <a:rPr lang="de-DE" dirty="0" err="1"/>
              <a:t>the</a:t>
            </a:r>
            <a:r>
              <a:rPr lang="de-DE" dirty="0"/>
              <a:t> </a:t>
            </a:r>
            <a:r>
              <a:rPr lang="de-DE" dirty="0" err="1"/>
              <a:t>following</a:t>
            </a:r>
            <a:r>
              <a:rPr lang="de-DE" dirty="0"/>
              <a:t> </a:t>
            </a:r>
            <a:r>
              <a:rPr lang="de-DE" dirty="0" err="1"/>
              <a:t>questions</a:t>
            </a:r>
            <a:r>
              <a:rPr lang="de-DE" dirty="0"/>
              <a:t>:</a:t>
            </a:r>
          </a:p>
          <a:p>
            <a:pPr algn="l">
              <a:spcBef>
                <a:spcPts val="600"/>
              </a:spcBef>
              <a:spcAft>
                <a:spcPts val="600"/>
              </a:spcAft>
              <a:defRPr/>
            </a:pPr>
            <a:r>
              <a:rPr lang="de-DE" dirty="0"/>
              <a:t>1. </a:t>
            </a:r>
            <a:r>
              <a:rPr lang="de-DE" dirty="0" err="1"/>
              <a:t>What</a:t>
            </a:r>
            <a:r>
              <a:rPr lang="de-DE" dirty="0"/>
              <a:t> </a:t>
            </a:r>
            <a:r>
              <a:rPr lang="de-DE" dirty="0" err="1"/>
              <a:t>might</a:t>
            </a:r>
            <a:r>
              <a:rPr lang="de-DE" dirty="0"/>
              <a:t> </a:t>
            </a:r>
            <a:r>
              <a:rPr lang="de-DE" dirty="0" err="1"/>
              <a:t>distract</a:t>
            </a:r>
            <a:r>
              <a:rPr lang="de-DE" dirty="0"/>
              <a:t> </a:t>
            </a:r>
            <a:r>
              <a:rPr lang="de-DE" dirty="0" err="1"/>
              <a:t>from</a:t>
            </a:r>
            <a:r>
              <a:rPr lang="de-DE" dirty="0"/>
              <a:t> </a:t>
            </a:r>
            <a:r>
              <a:rPr lang="de-DE" dirty="0" err="1"/>
              <a:t>the</a:t>
            </a:r>
            <a:r>
              <a:rPr lang="de-DE" dirty="0"/>
              <a:t> </a:t>
            </a:r>
            <a:r>
              <a:rPr lang="de-DE" dirty="0" err="1"/>
              <a:t>chapter‘s</a:t>
            </a:r>
            <a:r>
              <a:rPr lang="de-DE" dirty="0"/>
              <a:t> </a:t>
            </a:r>
            <a:r>
              <a:rPr lang="de-DE" dirty="0" err="1"/>
              <a:t>objective</a:t>
            </a:r>
            <a:r>
              <a:rPr lang="de-DE" dirty="0"/>
              <a:t> and </a:t>
            </a:r>
            <a:r>
              <a:rPr lang="de-DE" dirty="0" err="1"/>
              <a:t>is</a:t>
            </a:r>
            <a:r>
              <a:rPr lang="de-DE" dirty="0"/>
              <a:t> </a:t>
            </a:r>
            <a:r>
              <a:rPr lang="de-DE" dirty="0" err="1"/>
              <a:t>therefore</a:t>
            </a:r>
            <a:r>
              <a:rPr lang="de-DE" dirty="0"/>
              <a:t> irrelevant? 2. Are </a:t>
            </a:r>
            <a:r>
              <a:rPr lang="de-DE" dirty="0" err="1"/>
              <a:t>there</a:t>
            </a:r>
            <a:r>
              <a:rPr lang="de-DE" dirty="0"/>
              <a:t> </a:t>
            </a:r>
            <a:r>
              <a:rPr lang="de-DE" dirty="0" err="1"/>
              <a:t>any</a:t>
            </a:r>
            <a:r>
              <a:rPr lang="de-DE" dirty="0"/>
              <a:t> </a:t>
            </a:r>
            <a:r>
              <a:rPr lang="de-DE" dirty="0" err="1"/>
              <a:t>repetitions</a:t>
            </a:r>
            <a:r>
              <a:rPr lang="de-DE" dirty="0"/>
              <a:t>? 3. Are </a:t>
            </a:r>
            <a:r>
              <a:rPr lang="de-DE" dirty="0" err="1"/>
              <a:t>there</a:t>
            </a:r>
            <a:r>
              <a:rPr lang="de-DE" dirty="0"/>
              <a:t> </a:t>
            </a:r>
            <a:r>
              <a:rPr lang="de-DE" dirty="0" err="1"/>
              <a:t>any</a:t>
            </a:r>
            <a:r>
              <a:rPr lang="de-DE" dirty="0"/>
              <a:t> </a:t>
            </a:r>
            <a:r>
              <a:rPr lang="de-DE" dirty="0" err="1"/>
              <a:t>contradictions</a:t>
            </a:r>
            <a:r>
              <a:rPr lang="de-DE" dirty="0"/>
              <a:t>?</a:t>
            </a:r>
            <a:endParaRPr dirty="0"/>
          </a:p>
        </p:txBody>
      </p:sp>
      <p:sp>
        <p:nvSpPr>
          <p:cNvPr id="4" name="Fußzeilenplatzhalter 3"/>
          <p:cNvSpPr>
            <a:spLocks noGrp="1"/>
          </p:cNvSpPr>
          <p:nvPr>
            <p:ph type="ftr" sz="quarter" idx="3"/>
          </p:nvPr>
        </p:nvSpPr>
        <p:spPr bwMode="auto"/>
        <p:txBody>
          <a:bodyPr/>
          <a:lstStyle/>
          <a:p>
            <a:pPr>
              <a:defRPr/>
            </a:pPr>
            <a:r>
              <a:rPr lang="de-DE"/>
              <a:t>Georg-August-Universität Göttingen</a:t>
            </a: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4</a:t>
            </a:fld>
            <a:endParaRPr lang="de-DE"/>
          </a:p>
        </p:txBody>
      </p:sp>
      <p:sp>
        <p:nvSpPr>
          <p:cNvPr id="7" name="Textplatzhalter 6"/>
          <p:cNvSpPr>
            <a:spLocks noGrp="1"/>
          </p:cNvSpPr>
          <p:nvPr>
            <p:ph type="body" sz="quarter" idx="12"/>
          </p:nvPr>
        </p:nvSpPr>
        <p:spPr bwMode="auto"/>
        <p:txBody>
          <a:bodyPr/>
          <a:lstStyle/>
          <a:p>
            <a:pPr>
              <a:defRPr/>
            </a:pPr>
            <a:endParaRPr lang="de-DE"/>
          </a:p>
        </p:txBody>
      </p:sp>
      <p:pic>
        <p:nvPicPr>
          <p:cNvPr id="8" name="Grafik 7" descr="Traurige Gesichtskontur mit einfarbiger Füllung">
            <a:extLst>
              <a:ext uri="{FF2B5EF4-FFF2-40B4-BE49-F238E27FC236}">
                <a16:creationId xmlns:a16="http://schemas.microsoft.com/office/drawing/2014/main" id="{06485D08-BFBE-4354-B8A2-C155292E85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750787" y="2797706"/>
            <a:ext cx="914400" cy="914400"/>
          </a:xfrm>
          <a:prstGeom prst="rect">
            <a:avLst/>
          </a:prstGeom>
        </p:spPr>
      </p:pic>
      <p:pic>
        <p:nvPicPr>
          <p:cNvPr id="9" name="Grafik 8" descr="Grinsende Gesichtskontur mit einfarbiger Füllung">
            <a:extLst>
              <a:ext uri="{FF2B5EF4-FFF2-40B4-BE49-F238E27FC236}">
                <a16:creationId xmlns:a16="http://schemas.microsoft.com/office/drawing/2014/main" id="{13F5C4B7-D17B-4E93-9319-B7712F165EA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auto">
          <a:xfrm>
            <a:off x="752693" y="3861048"/>
            <a:ext cx="914400" cy="914400"/>
          </a:xfrm>
          <a:prstGeom prst="rect">
            <a:avLst/>
          </a:prstGeom>
        </p:spPr>
      </p:pic>
    </p:spTree>
    <p:extLst>
      <p:ext uri="{BB962C8B-B14F-4D97-AF65-F5344CB8AC3E}">
        <p14:creationId xmlns:p14="http://schemas.microsoft.com/office/powerpoint/2010/main" val="3411170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dirty="0"/>
              <a:t>3. Further </a:t>
            </a:r>
            <a:r>
              <a:rPr lang="de-DE" dirty="0" err="1"/>
              <a:t>resources</a:t>
            </a:r>
            <a:r>
              <a:rPr lang="de-DE" dirty="0"/>
              <a:t> </a:t>
            </a:r>
            <a:r>
              <a:rPr lang="de-DE" dirty="0" err="1"/>
              <a:t>for</a:t>
            </a:r>
            <a:r>
              <a:rPr lang="de-DE" dirty="0"/>
              <a:t> </a:t>
            </a:r>
            <a:r>
              <a:rPr lang="de-DE" dirty="0" err="1"/>
              <a:t>using</a:t>
            </a:r>
            <a:r>
              <a:rPr lang="de-DE" dirty="0"/>
              <a:t> AI </a:t>
            </a:r>
            <a:r>
              <a:rPr lang="de-DE" dirty="0" err="1"/>
              <a:t>responsibly</a:t>
            </a:r>
            <a:endParaRPr dirty="0"/>
          </a:p>
        </p:txBody>
      </p:sp>
      <p:sp>
        <p:nvSpPr>
          <p:cNvPr id="3" name="Textplatzhalter 2"/>
          <p:cNvSpPr>
            <a:spLocks noGrp="1"/>
          </p:cNvSpPr>
          <p:nvPr>
            <p:ph type="body" idx="1"/>
          </p:nvPr>
        </p:nvSpPr>
        <p:spPr bwMode="auto">
          <a:xfrm>
            <a:off x="881182" y="2852936"/>
            <a:ext cx="10216895" cy="307776"/>
          </a:xfrm>
        </p:spPr>
        <p:txBody>
          <a:bodyPr/>
          <a:lstStyle/>
          <a:p>
            <a:pPr marL="342900" indent="-342900" algn="l">
              <a:spcBef>
                <a:spcPts val="600"/>
              </a:spcBef>
              <a:spcAft>
                <a:spcPts val="600"/>
              </a:spcAft>
              <a:buFont typeface="Wingdings"/>
              <a:buChar char="Ø"/>
              <a:defRPr/>
            </a:pPr>
            <a:r>
              <a:rPr lang="de-DE" dirty="0"/>
              <a:t>Writing </a:t>
            </a:r>
            <a:r>
              <a:rPr lang="de-DE" dirty="0" err="1"/>
              <a:t>workshops</a:t>
            </a:r>
            <a:r>
              <a:rPr lang="de-DE" dirty="0"/>
              <a:t> and </a:t>
            </a:r>
            <a:r>
              <a:rPr lang="de-DE" dirty="0" err="1"/>
              <a:t>Consultation</a:t>
            </a:r>
            <a:r>
              <a:rPr lang="de-DE" dirty="0"/>
              <a:t> at </a:t>
            </a:r>
            <a:r>
              <a:rPr lang="de-DE" dirty="0" err="1"/>
              <a:t>the</a:t>
            </a:r>
            <a:r>
              <a:rPr lang="de-DE" dirty="0"/>
              <a:t> International Writing Lab: </a:t>
            </a:r>
            <a:r>
              <a:rPr lang="de-DE" dirty="0">
                <a:hlinkClick r:id="rId3"/>
              </a:rPr>
              <a:t>https://uni-goettingen.de/en/ai+and+writing/706273.html</a:t>
            </a:r>
            <a:endParaRPr lang="de-DE" dirty="0"/>
          </a:p>
          <a:p>
            <a:pPr marL="342900" indent="-342900" algn="l">
              <a:spcBef>
                <a:spcPts val="600"/>
              </a:spcBef>
              <a:spcAft>
                <a:spcPts val="600"/>
              </a:spcAft>
              <a:buFont typeface="Wingdings"/>
              <a:buChar char="Ø"/>
              <a:defRPr/>
            </a:pPr>
            <a:r>
              <a:rPr lang="de-DE" dirty="0"/>
              <a:t>ZESS </a:t>
            </a:r>
            <a:r>
              <a:rPr lang="de-DE" dirty="0" err="1"/>
              <a:t>courses</a:t>
            </a:r>
            <a:r>
              <a:rPr lang="de-DE" dirty="0"/>
              <a:t>: </a:t>
            </a:r>
            <a:r>
              <a:rPr lang="de-DE" dirty="0">
                <a:hlinkClick r:id="rId4"/>
              </a:rPr>
              <a:t>https://www.uni-goettingen.de/en/423445.html</a:t>
            </a:r>
            <a:endParaRPr lang="de-DE" dirty="0"/>
          </a:p>
          <a:p>
            <a:pPr marL="342900" indent="-342900" algn="l">
              <a:spcBef>
                <a:spcPts val="600"/>
              </a:spcBef>
              <a:spcAft>
                <a:spcPts val="600"/>
              </a:spcAft>
              <a:buFont typeface="Wingdings"/>
              <a:buChar char="Ø"/>
              <a:defRPr/>
            </a:pPr>
            <a:r>
              <a:rPr lang="de-DE" dirty="0"/>
              <a:t>Self-</a:t>
            </a:r>
            <a:r>
              <a:rPr lang="de-DE" dirty="0" err="1"/>
              <a:t>study</a:t>
            </a:r>
            <a:r>
              <a:rPr lang="de-DE" dirty="0"/>
              <a:t> </a:t>
            </a:r>
            <a:r>
              <a:rPr lang="de-DE" dirty="0" err="1"/>
              <a:t>courses</a:t>
            </a:r>
            <a:r>
              <a:rPr lang="de-DE" dirty="0"/>
              <a:t> on virtual AI Campus (external, in </a:t>
            </a:r>
            <a:r>
              <a:rPr lang="de-DE" dirty="0" err="1"/>
              <a:t>German&amp;English</a:t>
            </a:r>
            <a:r>
              <a:rPr lang="de-DE" dirty="0"/>
              <a:t>): </a:t>
            </a:r>
            <a:r>
              <a:rPr lang="de-DE" dirty="0">
                <a:hlinkClick r:id="rId5"/>
              </a:rPr>
              <a:t>https://ki-campus.org/en</a:t>
            </a:r>
            <a:endParaRPr lang="de-DE" dirty="0"/>
          </a:p>
          <a:p>
            <a:pPr marL="342900" indent="-342900" algn="l">
              <a:spcBef>
                <a:spcPts val="600"/>
              </a:spcBef>
              <a:spcAft>
                <a:spcPts val="600"/>
              </a:spcAft>
              <a:buFont typeface="Wingdings"/>
              <a:buChar char="Ø"/>
              <a:defRPr/>
            </a:pPr>
            <a:endParaRPr lang="de-DE" dirty="0"/>
          </a:p>
          <a:p>
            <a:pPr marL="342900" indent="-342900" algn="just">
              <a:spcBef>
                <a:spcPts val="600"/>
              </a:spcBef>
              <a:spcAft>
                <a:spcPts val="600"/>
              </a:spcAft>
              <a:buFont typeface="Wingdings"/>
              <a:buChar char="Ø"/>
              <a:defRPr/>
            </a:pPr>
            <a:endParaRPr dirty="0"/>
          </a:p>
        </p:txBody>
      </p:sp>
      <p:sp>
        <p:nvSpPr>
          <p:cNvPr id="4" name="Fußzeilenplatzhalter 3"/>
          <p:cNvSpPr>
            <a:spLocks noGrp="1"/>
          </p:cNvSpPr>
          <p:nvPr>
            <p:ph type="ftr" sz="quarter" idx="3"/>
          </p:nvPr>
        </p:nvSpPr>
        <p:spPr bwMode="auto"/>
        <p:txBody>
          <a:bodyPr/>
          <a:lstStyle/>
          <a:p>
            <a:pPr>
              <a:defRPr/>
            </a:pPr>
            <a:r>
              <a:rPr lang="de-DE"/>
              <a:t>Georg-August-Universität Göttingen</a:t>
            </a:r>
            <a:endParaRP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5</a:t>
            </a:fld>
            <a:endParaRPr lang="de-DE"/>
          </a:p>
        </p:txBody>
      </p:sp>
      <p:sp>
        <p:nvSpPr>
          <p:cNvPr id="7" name="Textplatzhalter 6"/>
          <p:cNvSpPr>
            <a:spLocks noGrp="1"/>
          </p:cNvSpPr>
          <p:nvPr>
            <p:ph type="body" sz="quarter" idx="12"/>
          </p:nvPr>
        </p:nvSpPr>
        <p:spPr bwMode="auto"/>
        <p:txBody>
          <a:bodyPr/>
          <a:lstStyle/>
          <a:p>
            <a:pPr>
              <a:defRPr/>
            </a:pPr>
            <a:endParaRPr lang="de-DE"/>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81147" y="1144945"/>
            <a:ext cx="10165696" cy="574516"/>
          </a:xfrm>
        </p:spPr>
        <p:txBody>
          <a:bodyPr/>
          <a:lstStyle/>
          <a:p>
            <a:pPr>
              <a:defRPr/>
            </a:pPr>
            <a:r>
              <a:rPr lang="de-DE" dirty="0"/>
              <a:t>3. Documentation </a:t>
            </a:r>
            <a:r>
              <a:rPr lang="de-DE" dirty="0" err="1"/>
              <a:t>of</a:t>
            </a:r>
            <a:r>
              <a:rPr lang="de-DE" dirty="0"/>
              <a:t> AI </a:t>
            </a:r>
            <a:r>
              <a:rPr lang="de-DE" dirty="0" err="1"/>
              <a:t>use</a:t>
            </a:r>
            <a:r>
              <a:rPr lang="de-DE" dirty="0"/>
              <a:t> in </a:t>
            </a:r>
            <a:r>
              <a:rPr lang="de-DE" dirty="0" err="1"/>
              <a:t>academic</a:t>
            </a:r>
            <a:r>
              <a:rPr lang="de-DE" dirty="0"/>
              <a:t> </a:t>
            </a:r>
            <a:r>
              <a:rPr lang="de-DE" dirty="0" err="1"/>
              <a:t>texts</a:t>
            </a:r>
            <a:endParaRPr dirty="0"/>
          </a:p>
        </p:txBody>
      </p:sp>
      <p:sp>
        <p:nvSpPr>
          <p:cNvPr id="3" name="Textplatzhalter 2"/>
          <p:cNvSpPr>
            <a:spLocks noGrp="1"/>
          </p:cNvSpPr>
          <p:nvPr>
            <p:ph type="body" idx="1"/>
          </p:nvPr>
        </p:nvSpPr>
        <p:spPr bwMode="auto">
          <a:xfrm>
            <a:off x="855547" y="2545819"/>
            <a:ext cx="10216895" cy="307776"/>
          </a:xfrm>
        </p:spPr>
        <p:txBody>
          <a:bodyPr/>
          <a:lstStyle/>
          <a:p>
            <a:pPr marL="342900" indent="-342900" algn="l">
              <a:spcBef>
                <a:spcPts val="600"/>
              </a:spcBef>
              <a:spcAft>
                <a:spcPts val="600"/>
              </a:spcAft>
              <a:buFont typeface="Wingdings"/>
              <a:buChar char="Ø"/>
              <a:defRPr/>
            </a:pPr>
            <a:r>
              <a:rPr lang="de-DE" dirty="0" err="1"/>
              <a:t>Recommendation</a:t>
            </a:r>
            <a:r>
              <a:rPr lang="de-DE" dirty="0"/>
              <a:t> </a:t>
            </a:r>
            <a:r>
              <a:rPr lang="de-DE" dirty="0" err="1"/>
              <a:t>by</a:t>
            </a:r>
            <a:r>
              <a:rPr lang="de-DE" dirty="0"/>
              <a:t> </a:t>
            </a:r>
            <a:r>
              <a:rPr lang="de-DE" dirty="0" err="1"/>
              <a:t>the</a:t>
            </a:r>
            <a:r>
              <a:rPr lang="de-DE" dirty="0"/>
              <a:t> University </a:t>
            </a:r>
            <a:r>
              <a:rPr lang="de-DE" dirty="0" err="1"/>
              <a:t>of</a:t>
            </a:r>
            <a:r>
              <a:rPr lang="de-DE" dirty="0"/>
              <a:t> Göttingen: </a:t>
            </a:r>
            <a:r>
              <a:rPr lang="de-DE" dirty="0" err="1"/>
              <a:t>generally</a:t>
            </a:r>
            <a:r>
              <a:rPr lang="de-DE" dirty="0"/>
              <a:t> </a:t>
            </a:r>
            <a:r>
              <a:rPr lang="de-DE" dirty="0" err="1"/>
              <a:t>permitted</a:t>
            </a:r>
            <a:r>
              <a:rPr lang="de-DE" dirty="0"/>
              <a:t>, but transparent, see </a:t>
            </a:r>
            <a:r>
              <a:rPr lang="de-DE" dirty="0">
                <a:hlinkClick r:id="rId3"/>
              </a:rPr>
              <a:t>https://www.uni-goettingen.de/en/674738.html</a:t>
            </a:r>
            <a:endParaRPr lang="de-DE" dirty="0"/>
          </a:p>
          <a:p>
            <a:pPr marL="342900" indent="-342900" algn="l">
              <a:spcBef>
                <a:spcPts val="600"/>
              </a:spcBef>
              <a:spcAft>
                <a:spcPts val="600"/>
              </a:spcAft>
              <a:buFont typeface="Wingdings"/>
              <a:buChar char="Ø"/>
              <a:defRPr/>
            </a:pPr>
            <a:r>
              <a:rPr lang="de-DE" dirty="0"/>
              <a:t>Declaration and </a:t>
            </a:r>
            <a:r>
              <a:rPr lang="de-DE" dirty="0" err="1"/>
              <a:t>reflection</a:t>
            </a:r>
            <a:r>
              <a:rPr lang="de-DE" dirty="0"/>
              <a:t> on AI </a:t>
            </a:r>
            <a:r>
              <a:rPr lang="de-DE" dirty="0" err="1"/>
              <a:t>use</a:t>
            </a:r>
            <a:r>
              <a:rPr lang="de-DE" dirty="0"/>
              <a:t> </a:t>
            </a:r>
            <a:r>
              <a:rPr lang="de-DE" dirty="0" err="1"/>
              <a:t>during</a:t>
            </a:r>
            <a:r>
              <a:rPr lang="de-DE" dirty="0"/>
              <a:t> different </a:t>
            </a:r>
            <a:r>
              <a:rPr lang="de-DE" dirty="0" err="1"/>
              <a:t>activities</a:t>
            </a:r>
            <a:r>
              <a:rPr lang="de-DE" dirty="0"/>
              <a:t> </a:t>
            </a:r>
            <a:r>
              <a:rPr lang="de-DE" dirty="0" err="1"/>
              <a:t>within</a:t>
            </a:r>
            <a:r>
              <a:rPr lang="de-DE" dirty="0"/>
              <a:t> </a:t>
            </a:r>
            <a:r>
              <a:rPr lang="de-DE" dirty="0" err="1"/>
              <a:t>the</a:t>
            </a:r>
            <a:r>
              <a:rPr lang="de-DE" dirty="0"/>
              <a:t> </a:t>
            </a:r>
            <a:r>
              <a:rPr lang="de-DE" dirty="0" err="1"/>
              <a:t>process</a:t>
            </a:r>
            <a:endParaRPr lang="de-DE" dirty="0"/>
          </a:p>
          <a:p>
            <a:pPr marL="725536" lvl="1" indent="-342900" algn="l">
              <a:spcBef>
                <a:spcPts val="600"/>
              </a:spcBef>
              <a:spcAft>
                <a:spcPts val="600"/>
              </a:spcAft>
              <a:buFont typeface="Wingdings"/>
              <a:buChar char="Ø"/>
              <a:defRPr/>
            </a:pPr>
            <a:r>
              <a:rPr lang="de-DE" dirty="0"/>
              <a:t>Brainstorming </a:t>
            </a:r>
            <a:r>
              <a:rPr lang="de-DE" dirty="0" err="1"/>
              <a:t>ideas</a:t>
            </a:r>
            <a:endParaRPr lang="de-DE" dirty="0"/>
          </a:p>
          <a:p>
            <a:pPr marL="725536" lvl="1" indent="-342900" algn="l">
              <a:spcBef>
                <a:spcPts val="600"/>
              </a:spcBef>
              <a:spcAft>
                <a:spcPts val="600"/>
              </a:spcAft>
              <a:buFont typeface="Wingdings"/>
              <a:buChar char="Ø"/>
              <a:defRPr/>
            </a:pPr>
            <a:r>
              <a:rPr lang="de-DE" dirty="0"/>
              <a:t>Working </a:t>
            </a:r>
            <a:r>
              <a:rPr lang="de-DE" dirty="0" err="1"/>
              <a:t>with</a:t>
            </a:r>
            <a:r>
              <a:rPr lang="de-DE" dirty="0"/>
              <a:t> </a:t>
            </a:r>
            <a:r>
              <a:rPr lang="de-DE" dirty="0" err="1"/>
              <a:t>sources</a:t>
            </a:r>
            <a:endParaRPr lang="de-DE" dirty="0"/>
          </a:p>
          <a:p>
            <a:pPr marL="725536" lvl="1" indent="-342900" algn="l">
              <a:spcBef>
                <a:spcPts val="600"/>
              </a:spcBef>
              <a:spcAft>
                <a:spcPts val="600"/>
              </a:spcAft>
              <a:buFont typeface="Wingdings"/>
              <a:buChar char="Ø"/>
              <a:defRPr/>
            </a:pPr>
            <a:r>
              <a:rPr lang="de-DE" dirty="0"/>
              <a:t>Writing and </a:t>
            </a:r>
            <a:r>
              <a:rPr lang="de-DE" dirty="0" err="1"/>
              <a:t>revising</a:t>
            </a:r>
            <a:endParaRPr lang="de-DE" dirty="0"/>
          </a:p>
          <a:p>
            <a:pPr marL="725536" lvl="1" indent="-342900" algn="l">
              <a:spcBef>
                <a:spcPts val="600"/>
              </a:spcBef>
              <a:spcAft>
                <a:spcPts val="600"/>
              </a:spcAft>
              <a:buFont typeface="Wingdings"/>
              <a:buChar char="Ø"/>
              <a:defRPr/>
            </a:pPr>
            <a:r>
              <a:rPr lang="de-DE" dirty="0" err="1"/>
              <a:t>Collecting</a:t>
            </a:r>
            <a:r>
              <a:rPr lang="de-DE" dirty="0"/>
              <a:t> and </a:t>
            </a:r>
            <a:r>
              <a:rPr lang="de-DE" dirty="0" err="1"/>
              <a:t>analysing</a:t>
            </a:r>
            <a:r>
              <a:rPr lang="de-DE" dirty="0"/>
              <a:t> </a:t>
            </a:r>
            <a:r>
              <a:rPr lang="de-DE" dirty="0" err="1"/>
              <a:t>data</a:t>
            </a:r>
            <a:endParaRPr lang="de-DE" dirty="0"/>
          </a:p>
          <a:p>
            <a:pPr marL="725536" lvl="1" indent="-342900" algn="l">
              <a:spcBef>
                <a:spcPts val="600"/>
              </a:spcBef>
              <a:spcAft>
                <a:spcPts val="600"/>
              </a:spcAft>
              <a:buFont typeface="Wingdings"/>
              <a:buChar char="Ø"/>
              <a:defRPr/>
            </a:pPr>
            <a:r>
              <a:rPr lang="de-DE" dirty="0"/>
              <a:t>…</a:t>
            </a:r>
          </a:p>
          <a:p>
            <a:pPr marL="342900" indent="-342900" algn="l">
              <a:spcBef>
                <a:spcPts val="600"/>
              </a:spcBef>
              <a:spcAft>
                <a:spcPts val="600"/>
              </a:spcAft>
              <a:buFont typeface="Wingdings"/>
              <a:buChar char="Ø"/>
              <a:defRPr/>
            </a:pPr>
            <a:endParaRPr lang="de-DE" dirty="0"/>
          </a:p>
          <a:p>
            <a:pPr marL="342900" indent="-342900" algn="l">
              <a:spcBef>
                <a:spcPts val="600"/>
              </a:spcBef>
              <a:spcAft>
                <a:spcPts val="600"/>
              </a:spcAft>
              <a:buFont typeface="Wingdings"/>
              <a:buChar char="Ø"/>
              <a:defRPr/>
            </a:pPr>
            <a:endParaRPr dirty="0"/>
          </a:p>
        </p:txBody>
      </p:sp>
      <p:sp>
        <p:nvSpPr>
          <p:cNvPr id="4" name="Fußzeilenplatzhalter 3"/>
          <p:cNvSpPr>
            <a:spLocks noGrp="1"/>
          </p:cNvSpPr>
          <p:nvPr>
            <p:ph type="ftr" sz="quarter" idx="3"/>
          </p:nvPr>
        </p:nvSpPr>
        <p:spPr bwMode="auto"/>
        <p:txBody>
          <a:bodyPr/>
          <a:lstStyle/>
          <a:p>
            <a:pPr>
              <a:defRPr/>
            </a:pPr>
            <a:r>
              <a:rPr lang="de-DE"/>
              <a:t>Georg-August-Universität Göttingen</a:t>
            </a: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6</a:t>
            </a:fld>
            <a:endParaRPr lang="de-DE"/>
          </a:p>
        </p:txBody>
      </p:sp>
      <p:sp>
        <p:nvSpPr>
          <p:cNvPr id="7" name="Textplatzhalter 6"/>
          <p:cNvSpPr>
            <a:spLocks noGrp="1"/>
          </p:cNvSpPr>
          <p:nvPr>
            <p:ph type="body" sz="quarter" idx="12"/>
          </p:nvPr>
        </p:nvSpPr>
        <p:spPr bwMode="auto"/>
        <p:txBody>
          <a:bodyPr/>
          <a:lstStyle/>
          <a:p>
            <a:pPr>
              <a:defRPr/>
            </a:pPr>
            <a:endParaRPr lang="de-DE"/>
          </a:p>
        </p:txBody>
      </p:sp>
    </p:spTree>
    <p:extLst>
      <p:ext uri="{BB962C8B-B14F-4D97-AF65-F5344CB8AC3E}">
        <p14:creationId xmlns:p14="http://schemas.microsoft.com/office/powerpoint/2010/main" val="1207265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dirty="0"/>
              <a:t>3. Documentation </a:t>
            </a:r>
            <a:r>
              <a:rPr lang="de-DE" dirty="0" err="1"/>
              <a:t>of</a:t>
            </a:r>
            <a:r>
              <a:rPr lang="de-DE" dirty="0"/>
              <a:t> AI </a:t>
            </a:r>
            <a:r>
              <a:rPr lang="de-DE" dirty="0" err="1"/>
              <a:t>use</a:t>
            </a:r>
            <a:r>
              <a:rPr lang="de-DE" dirty="0"/>
              <a:t> in </a:t>
            </a:r>
            <a:r>
              <a:rPr lang="de-DE" dirty="0" err="1"/>
              <a:t>academic</a:t>
            </a:r>
            <a:r>
              <a:rPr lang="de-DE" dirty="0"/>
              <a:t> </a:t>
            </a:r>
            <a:r>
              <a:rPr lang="de-DE" dirty="0" err="1"/>
              <a:t>texts</a:t>
            </a:r>
            <a:endParaRPr dirty="0"/>
          </a:p>
        </p:txBody>
      </p:sp>
      <p:sp>
        <p:nvSpPr>
          <p:cNvPr id="3" name="Textplatzhalter 2"/>
          <p:cNvSpPr>
            <a:spLocks noGrp="1"/>
          </p:cNvSpPr>
          <p:nvPr>
            <p:ph type="body" idx="1"/>
          </p:nvPr>
        </p:nvSpPr>
        <p:spPr bwMode="auto">
          <a:xfrm>
            <a:off x="862263" y="2822117"/>
            <a:ext cx="10216895" cy="307776"/>
          </a:xfrm>
        </p:spPr>
        <p:txBody>
          <a:bodyPr/>
          <a:lstStyle/>
          <a:p>
            <a:pPr marL="342900" indent="-342900" algn="l">
              <a:spcBef>
                <a:spcPts val="600"/>
              </a:spcBef>
              <a:spcAft>
                <a:spcPts val="600"/>
              </a:spcAft>
              <a:buFont typeface="Wingdings"/>
              <a:buChar char="Ø"/>
              <a:defRPr/>
            </a:pPr>
            <a:r>
              <a:rPr lang="de-DE" dirty="0"/>
              <a:t>Guiding </a:t>
            </a:r>
            <a:r>
              <a:rPr lang="de-DE" dirty="0" err="1"/>
              <a:t>questions</a:t>
            </a:r>
            <a:r>
              <a:rPr lang="de-DE" dirty="0"/>
              <a:t> </a:t>
            </a:r>
            <a:r>
              <a:rPr lang="de-DE" dirty="0" err="1"/>
              <a:t>for</a:t>
            </a:r>
            <a:r>
              <a:rPr lang="de-DE" dirty="0"/>
              <a:t> </a:t>
            </a:r>
            <a:r>
              <a:rPr lang="de-DE" dirty="0" err="1"/>
              <a:t>students</a:t>
            </a:r>
            <a:r>
              <a:rPr lang="de-DE" dirty="0"/>
              <a:t> </a:t>
            </a:r>
            <a:r>
              <a:rPr lang="de-DE" dirty="0" err="1"/>
              <a:t>to</a:t>
            </a:r>
            <a:r>
              <a:rPr lang="de-DE" dirty="0"/>
              <a:t> </a:t>
            </a:r>
            <a:r>
              <a:rPr lang="de-DE" dirty="0" err="1"/>
              <a:t>make</a:t>
            </a:r>
            <a:r>
              <a:rPr lang="de-DE" dirty="0"/>
              <a:t> AI </a:t>
            </a:r>
            <a:r>
              <a:rPr lang="de-DE" dirty="0" err="1"/>
              <a:t>use</a:t>
            </a:r>
            <a:r>
              <a:rPr lang="de-DE" dirty="0"/>
              <a:t> transparent: </a:t>
            </a:r>
            <a:r>
              <a:rPr lang="de-DE" dirty="0">
                <a:hlinkClick r:id="rId3"/>
              </a:rPr>
              <a:t>https://www.uni-goettingen.de/en/appendix+2%3a+guiding+questions+for+transparency+of+ai+use+in+examinations+/706144.html</a:t>
            </a:r>
            <a:endParaRPr lang="de-DE" dirty="0"/>
          </a:p>
          <a:p>
            <a:pPr marL="342900" indent="-342900" algn="l">
              <a:spcBef>
                <a:spcPts val="600"/>
              </a:spcBef>
              <a:spcAft>
                <a:spcPts val="600"/>
              </a:spcAft>
              <a:buFont typeface="Wingdings"/>
              <a:buChar char="Ø"/>
              <a:defRPr/>
            </a:pPr>
            <a:r>
              <a:rPr lang="de-DE" dirty="0" err="1"/>
              <a:t>as</a:t>
            </a:r>
            <a:r>
              <a:rPr lang="de-DE" dirty="0"/>
              <a:t> </a:t>
            </a:r>
            <a:r>
              <a:rPr lang="de-DE" dirty="0" err="1"/>
              <a:t>supplementary</a:t>
            </a:r>
            <a:r>
              <a:rPr lang="de-DE" dirty="0"/>
              <a:t> </a:t>
            </a:r>
            <a:r>
              <a:rPr lang="de-DE" dirty="0" err="1"/>
              <a:t>document</a:t>
            </a:r>
            <a:r>
              <a:rPr lang="de-DE" dirty="0"/>
              <a:t> </a:t>
            </a:r>
            <a:r>
              <a:rPr lang="de-DE" dirty="0" err="1"/>
              <a:t>or</a:t>
            </a:r>
            <a:r>
              <a:rPr lang="de-DE" dirty="0"/>
              <a:t> </a:t>
            </a:r>
            <a:r>
              <a:rPr lang="de-DE" dirty="0" err="1"/>
              <a:t>within</a:t>
            </a:r>
            <a:r>
              <a:rPr lang="de-DE" dirty="0"/>
              <a:t> </a:t>
            </a:r>
            <a:r>
              <a:rPr lang="de-DE" dirty="0" err="1"/>
              <a:t>the</a:t>
            </a:r>
            <a:r>
              <a:rPr lang="de-DE" dirty="0"/>
              <a:t> </a:t>
            </a:r>
            <a:r>
              <a:rPr lang="de-DE" dirty="0" err="1"/>
              <a:t>methodology</a:t>
            </a:r>
            <a:r>
              <a:rPr lang="de-DE" dirty="0"/>
              <a:t> </a:t>
            </a:r>
            <a:r>
              <a:rPr lang="de-DE" dirty="0" err="1"/>
              <a:t>section</a:t>
            </a:r>
            <a:endParaRPr lang="de-DE" dirty="0"/>
          </a:p>
          <a:p>
            <a:pPr marL="342900" indent="-342900" algn="l">
              <a:spcBef>
                <a:spcPts val="600"/>
              </a:spcBef>
              <a:spcAft>
                <a:spcPts val="600"/>
              </a:spcAft>
              <a:buFont typeface="Wingdings"/>
              <a:buChar char="Ø"/>
              <a:defRPr/>
            </a:pPr>
            <a:endParaRPr dirty="0"/>
          </a:p>
        </p:txBody>
      </p:sp>
      <p:sp>
        <p:nvSpPr>
          <p:cNvPr id="4" name="Fußzeilenplatzhalter 3"/>
          <p:cNvSpPr>
            <a:spLocks noGrp="1"/>
          </p:cNvSpPr>
          <p:nvPr>
            <p:ph type="ftr" sz="quarter" idx="3"/>
          </p:nvPr>
        </p:nvSpPr>
        <p:spPr bwMode="auto"/>
        <p:txBody>
          <a:bodyPr/>
          <a:lstStyle/>
          <a:p>
            <a:pPr>
              <a:defRPr/>
            </a:pPr>
            <a:r>
              <a:rPr lang="de-DE"/>
              <a:t>Georg-August-Universität Göttingen</a:t>
            </a:r>
          </a:p>
        </p:txBody>
      </p:sp>
      <p:sp>
        <p:nvSpPr>
          <p:cNvPr id="5" name="Datumsplatzhalter 4"/>
          <p:cNvSpPr>
            <a:spLocks noGrp="1"/>
          </p:cNvSpPr>
          <p:nvPr>
            <p:ph type="dt" sz="half" idx="2"/>
          </p:nvPr>
        </p:nvSpPr>
        <p:spPr bwMode="auto"/>
        <p:txBody>
          <a:bodyPr/>
          <a:lstStyle/>
          <a:p>
            <a:pPr>
              <a:defRPr/>
            </a:pPr>
            <a:fld id="{ACF5EF15-2C16-6A49-87B6-C5AFB945A04B}" type="datetime1">
              <a:rPr lang="de-DE"/>
              <a:t>30.04.2026</a:t>
            </a:fld>
            <a:endParaRPr lang="en-US"/>
          </a:p>
        </p:txBody>
      </p:sp>
      <p:sp>
        <p:nvSpPr>
          <p:cNvPr id="6" name="Foliennummernplatzhalter 5"/>
          <p:cNvSpPr>
            <a:spLocks noGrp="1"/>
          </p:cNvSpPr>
          <p:nvPr>
            <p:ph type="sldNum" sz="quarter" idx="4"/>
          </p:nvPr>
        </p:nvSpPr>
        <p:spPr bwMode="auto"/>
        <p:txBody>
          <a:bodyPr/>
          <a:lstStyle/>
          <a:p>
            <a:pPr>
              <a:defRPr/>
            </a:pPr>
            <a:fld id="{B6F15528-21DE-4FAA-801E-634DDDAF4B2B}" type="slidenum">
              <a:rPr lang="de-DE"/>
              <a:t>7</a:t>
            </a:fld>
            <a:endParaRPr lang="de-DE"/>
          </a:p>
        </p:txBody>
      </p:sp>
      <p:sp>
        <p:nvSpPr>
          <p:cNvPr id="7" name="Textplatzhalter 6"/>
          <p:cNvSpPr>
            <a:spLocks noGrp="1"/>
          </p:cNvSpPr>
          <p:nvPr>
            <p:ph type="body" sz="quarter" idx="12"/>
          </p:nvPr>
        </p:nvSpPr>
        <p:spPr bwMode="auto"/>
        <p:txBody>
          <a:bodyPr/>
          <a:lstStyle/>
          <a:p>
            <a:pPr>
              <a:defRPr/>
            </a:pPr>
            <a:endParaRPr lang="de-DE"/>
          </a:p>
        </p:txBody>
      </p:sp>
    </p:spTree>
    <p:extLst>
      <p:ext uri="{BB962C8B-B14F-4D97-AF65-F5344CB8AC3E}">
        <p14:creationId xmlns:p14="http://schemas.microsoft.com/office/powerpoint/2010/main" val="1276430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E33587-3B18-4854-A408-8D2B92203388}"/>
              </a:ext>
            </a:extLst>
          </p:cNvPr>
          <p:cNvSpPr>
            <a:spLocks noGrp="1"/>
          </p:cNvSpPr>
          <p:nvPr>
            <p:ph type="title"/>
          </p:nvPr>
        </p:nvSpPr>
        <p:spPr>
          <a:xfrm>
            <a:off x="900520" y="1916832"/>
            <a:ext cx="10165696" cy="574516"/>
          </a:xfrm>
        </p:spPr>
        <p:txBody>
          <a:bodyPr/>
          <a:lstStyle/>
          <a:p>
            <a:pPr algn="ctr"/>
            <a:r>
              <a:rPr lang="de-DE" dirty="0"/>
              <a:t>Questions </a:t>
            </a:r>
            <a:r>
              <a:rPr lang="de-DE" dirty="0" err="1"/>
              <a:t>for</a:t>
            </a:r>
            <a:r>
              <a:rPr lang="de-DE" dirty="0"/>
              <a:t> </a:t>
            </a:r>
            <a:r>
              <a:rPr lang="de-DE" dirty="0" err="1"/>
              <a:t>the</a:t>
            </a:r>
            <a:r>
              <a:rPr lang="de-DE" dirty="0"/>
              <a:t> </a:t>
            </a:r>
            <a:r>
              <a:rPr lang="de-DE" dirty="0" err="1"/>
              <a:t>teacher</a:t>
            </a:r>
            <a:r>
              <a:rPr lang="de-DE" dirty="0"/>
              <a:t> </a:t>
            </a:r>
            <a:r>
              <a:rPr lang="de-DE" dirty="0" err="1"/>
              <a:t>regarding</a:t>
            </a:r>
            <a:r>
              <a:rPr lang="de-DE" dirty="0"/>
              <a:t> AI </a:t>
            </a:r>
            <a:r>
              <a:rPr lang="de-DE" dirty="0" err="1"/>
              <a:t>use</a:t>
            </a:r>
            <a:r>
              <a:rPr lang="de-DE" dirty="0"/>
              <a:t> in </a:t>
            </a:r>
            <a:r>
              <a:rPr lang="de-DE" dirty="0" err="1"/>
              <a:t>term</a:t>
            </a:r>
            <a:r>
              <a:rPr lang="de-DE" dirty="0"/>
              <a:t> </a:t>
            </a:r>
            <a:r>
              <a:rPr lang="de-DE" dirty="0" err="1"/>
              <a:t>papers</a:t>
            </a:r>
            <a:r>
              <a:rPr lang="de-DE" dirty="0"/>
              <a:t> </a:t>
            </a:r>
            <a:r>
              <a:rPr lang="de-DE" dirty="0" err="1"/>
              <a:t>or</a:t>
            </a:r>
            <a:r>
              <a:rPr lang="de-DE" dirty="0"/>
              <a:t> </a:t>
            </a:r>
            <a:r>
              <a:rPr lang="de-DE" dirty="0" err="1"/>
              <a:t>other</a:t>
            </a:r>
            <a:r>
              <a:rPr lang="de-DE" dirty="0"/>
              <a:t> </a:t>
            </a:r>
            <a:r>
              <a:rPr lang="de-DE" dirty="0" err="1"/>
              <a:t>academic</a:t>
            </a:r>
            <a:r>
              <a:rPr lang="de-DE" dirty="0"/>
              <a:t> </a:t>
            </a:r>
            <a:r>
              <a:rPr lang="de-DE" dirty="0" err="1"/>
              <a:t>texts</a:t>
            </a:r>
            <a:r>
              <a:rPr lang="de-DE" dirty="0"/>
              <a:t>?</a:t>
            </a:r>
          </a:p>
        </p:txBody>
      </p:sp>
      <p:sp>
        <p:nvSpPr>
          <p:cNvPr id="3" name="Textplatzhalter 2">
            <a:extLst>
              <a:ext uri="{FF2B5EF4-FFF2-40B4-BE49-F238E27FC236}">
                <a16:creationId xmlns:a16="http://schemas.microsoft.com/office/drawing/2014/main" id="{A1F7918C-88A0-42E5-A198-ED9587BD7F2E}"/>
              </a:ext>
            </a:extLst>
          </p:cNvPr>
          <p:cNvSpPr>
            <a:spLocks noGrp="1"/>
          </p:cNvSpPr>
          <p:nvPr>
            <p:ph type="body" idx="1"/>
          </p:nvPr>
        </p:nvSpPr>
        <p:spPr>
          <a:xfrm>
            <a:off x="1488282" y="3429000"/>
            <a:ext cx="7716256" cy="307776"/>
          </a:xfrm>
        </p:spPr>
        <p:txBody>
          <a:bodyPr/>
          <a:lstStyle/>
          <a:p>
            <a:endParaRPr lang="de-DE" dirty="0"/>
          </a:p>
        </p:txBody>
      </p:sp>
      <p:sp>
        <p:nvSpPr>
          <p:cNvPr id="4" name="Fußzeilenplatzhalter 3">
            <a:extLst>
              <a:ext uri="{FF2B5EF4-FFF2-40B4-BE49-F238E27FC236}">
                <a16:creationId xmlns:a16="http://schemas.microsoft.com/office/drawing/2014/main" id="{94278FA8-3F71-40BD-BCBF-F7BFA7A691B4}"/>
              </a:ext>
            </a:extLst>
          </p:cNvPr>
          <p:cNvSpPr>
            <a:spLocks noGrp="1"/>
          </p:cNvSpPr>
          <p:nvPr>
            <p:ph type="ftr" sz="quarter" idx="3"/>
          </p:nvPr>
        </p:nvSpPr>
        <p:spPr/>
        <p:txBody>
          <a:bodyPr/>
          <a:lstStyle/>
          <a:p>
            <a:pPr>
              <a:defRPr/>
            </a:pPr>
            <a:r>
              <a:rPr lang="de-DE"/>
              <a:t>Georg-August-Universität Göttingen</a:t>
            </a:r>
          </a:p>
        </p:txBody>
      </p:sp>
      <p:sp>
        <p:nvSpPr>
          <p:cNvPr id="5" name="Datumsplatzhalter 4">
            <a:extLst>
              <a:ext uri="{FF2B5EF4-FFF2-40B4-BE49-F238E27FC236}">
                <a16:creationId xmlns:a16="http://schemas.microsoft.com/office/drawing/2014/main" id="{16451357-3715-4FD3-A67D-AD9ADA9AF94D}"/>
              </a:ext>
            </a:extLst>
          </p:cNvPr>
          <p:cNvSpPr>
            <a:spLocks noGrp="1"/>
          </p:cNvSpPr>
          <p:nvPr>
            <p:ph type="dt" sz="half" idx="2"/>
          </p:nvPr>
        </p:nvSpPr>
        <p:spPr/>
        <p:txBody>
          <a:bodyPr/>
          <a:lstStyle/>
          <a:p>
            <a:pPr>
              <a:defRPr/>
            </a:pPr>
            <a:fld id="{ACF5EF15-2C16-6A49-87B6-C5AFB945A04B}" type="datetime1">
              <a:rPr lang="de-DE" smtClean="0"/>
              <a:t>30.04.2026</a:t>
            </a:fld>
            <a:endParaRPr lang="en-US"/>
          </a:p>
        </p:txBody>
      </p:sp>
      <p:sp>
        <p:nvSpPr>
          <p:cNvPr id="6" name="Foliennummernplatzhalter 5">
            <a:extLst>
              <a:ext uri="{FF2B5EF4-FFF2-40B4-BE49-F238E27FC236}">
                <a16:creationId xmlns:a16="http://schemas.microsoft.com/office/drawing/2014/main" id="{8AF1C63B-641B-4A91-B401-F5A067608038}"/>
              </a:ext>
            </a:extLst>
          </p:cNvPr>
          <p:cNvSpPr>
            <a:spLocks noGrp="1"/>
          </p:cNvSpPr>
          <p:nvPr>
            <p:ph type="sldNum" sz="quarter" idx="4"/>
          </p:nvPr>
        </p:nvSpPr>
        <p:spPr/>
        <p:txBody>
          <a:bodyPr/>
          <a:lstStyle/>
          <a:p>
            <a:pPr>
              <a:defRPr/>
            </a:pPr>
            <a:fld id="{B6F15528-21DE-4FAA-801E-634DDDAF4B2B}" type="slidenum">
              <a:rPr lang="de-DE" smtClean="0"/>
              <a:t>8</a:t>
            </a:fld>
            <a:endParaRPr lang="de-DE"/>
          </a:p>
        </p:txBody>
      </p:sp>
      <p:sp>
        <p:nvSpPr>
          <p:cNvPr id="7" name="Textplatzhalter 6">
            <a:extLst>
              <a:ext uri="{FF2B5EF4-FFF2-40B4-BE49-F238E27FC236}">
                <a16:creationId xmlns:a16="http://schemas.microsoft.com/office/drawing/2014/main" id="{51918AA3-2807-4299-A8F2-C3B126C4417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3640162"/>
      </p:ext>
    </p:extLst>
  </p:cSld>
  <p:clrMapOvr>
    <a:masterClrMapping/>
  </p:clrMapOvr>
</p:sld>
</file>

<file path=ppt/theme/theme1.xml><?xml version="1.0" encoding="utf-8"?>
<a:theme xmlns:a="http://schemas.openxmlformats.org/drawingml/2006/main" name="Office Theme">
  <a:themeElements>
    <a:clrScheme name="Farben Uni Göttingen">
      <a:dk1>
        <a:sysClr val="windowText" lastClr="000000"/>
      </a:dk1>
      <a:lt1>
        <a:sysClr val="window" lastClr="FFFFFF"/>
      </a:lt1>
      <a:dk2>
        <a:srgbClr val="005F9B"/>
      </a:dk2>
      <a:lt2>
        <a:srgbClr val="50A5D2"/>
      </a:lt2>
      <a:accent1>
        <a:srgbClr val="153268"/>
      </a:accent1>
      <a:accent2>
        <a:srgbClr val="3B3B3A"/>
      </a:accent2>
      <a:accent3>
        <a:srgbClr val="84BFEA"/>
      </a:accent3>
      <a:accent4>
        <a:srgbClr val="EAE2D8"/>
      </a:accent4>
      <a:accent5>
        <a:srgbClr val="F6F4F0"/>
      </a:accent5>
      <a:accent6>
        <a:srgbClr val="575756"/>
      </a:accent6>
      <a:hlink>
        <a:srgbClr val="0033CC"/>
      </a:hlink>
      <a:folHlink>
        <a:srgbClr val="6600CC"/>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spDef>
      <a:spPr bwMode="auto"/>
      <a:bodyPr/>
      <a:lstStyle/>
      <a:style>
        <a:lnRef idx="1">
          <a:schemeClr val="accent1"/>
        </a:lnRef>
        <a:fillRef idx="3">
          <a:schemeClr val="accent1"/>
        </a:fillRef>
        <a:effectRef idx="2">
          <a:schemeClr val="accent1"/>
        </a:effectRef>
        <a:fontRef idx="minor">
          <a:schemeClr val="lt1"/>
        </a:fontRef>
      </a:style>
    </a:spDef>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1252</Words>
  <Application>Microsoft Office PowerPoint</Application>
  <DocSecurity>0</DocSecurity>
  <PresentationFormat>Benutzerdefiniert</PresentationFormat>
  <Paragraphs>70</Paragraphs>
  <Slides>8</Slides>
  <Notes>8</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Wingdings</vt:lpstr>
      <vt:lpstr>Office Theme</vt:lpstr>
      <vt:lpstr>AI &amp; Academic writing in a nutshell: applications, learning resources, documentation</vt:lpstr>
      <vt:lpstr>1. Learning goals</vt:lpstr>
      <vt:lpstr>2. Using AI tools as partners, not as ghost writers – adequate vs. inadequate prompts</vt:lpstr>
      <vt:lpstr>2. Using AI tools as partners, not as ghost writers – adequate vs. inadequate prompts</vt:lpstr>
      <vt:lpstr>3. Further resources for using AI responsibly</vt:lpstr>
      <vt:lpstr>3. Documentation of AI use in academic texts</vt:lpstr>
      <vt:lpstr>3. Documentation of AI use in academic texts</vt:lpstr>
      <vt:lpstr>Questions for the teacher regarding AI use in term papers or other academic texts?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subject/>
  <dc:creator>Lange, Regina (ZVW);Voss, Christine</dc:creator>
  <cp:keywords/>
  <dc:description/>
  <cp:lastModifiedBy>Grieshammer, Ella</cp:lastModifiedBy>
  <cp:revision>209</cp:revision>
  <dcterms:created xsi:type="dcterms:W3CDTF">2017-08-09T09:33:14Z</dcterms:created>
  <dcterms:modified xsi:type="dcterms:W3CDTF">2026-04-30T08:36:37Z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2016-08-08T00:00:00Z</vt:filetime>
  </property>
  <property fmtid="{D5CDD505-2E9C-101B-9397-08002B2CF9AE}" pid="3" name="Creator">
    <vt:lpwstr>Adobe InDesign CC 2015 (Macintosh)</vt:lpwstr>
  </property>
  <property fmtid="{D5CDD505-2E9C-101B-9397-08002B2CF9AE}" pid="4" name="LastSaved">
    <vt:filetime>2016-08-08T00:00:00Z</vt:filetime>
  </property>
</Properties>
</file>